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147378626" r:id="rId2"/>
    <p:sldId id="284" r:id="rId3"/>
    <p:sldId id="314" r:id="rId4"/>
    <p:sldId id="2147378613" r:id="rId5"/>
    <p:sldId id="2147378787" r:id="rId6"/>
    <p:sldId id="2147378761" r:id="rId7"/>
    <p:sldId id="2147481210" r:id="rId8"/>
    <p:sldId id="2147378764" r:id="rId9"/>
    <p:sldId id="354" r:id="rId10"/>
    <p:sldId id="2147378783" r:id="rId11"/>
    <p:sldId id="280" r:id="rId12"/>
    <p:sldId id="304" r:id="rId13"/>
    <p:sldId id="333" r:id="rId14"/>
    <p:sldId id="335" r:id="rId15"/>
    <p:sldId id="2147378762" r:id="rId16"/>
    <p:sldId id="2147378763" r:id="rId17"/>
    <p:sldId id="2147378785" r:id="rId18"/>
    <p:sldId id="2147378773" r:id="rId19"/>
    <p:sldId id="2147378759" r:id="rId20"/>
    <p:sldId id="2147378776" r:id="rId21"/>
    <p:sldId id="2147378976" r:id="rId22"/>
    <p:sldId id="2147378983" r:id="rId23"/>
    <p:sldId id="2147378760" r:id="rId24"/>
    <p:sldId id="2147378623" r:id="rId25"/>
    <p:sldId id="2147378624" r:id="rId26"/>
    <p:sldId id="2147481259" r:id="rId27"/>
    <p:sldId id="2147378784" r:id="rId28"/>
    <p:sldId id="2147481191" r:id="rId29"/>
    <p:sldId id="2147378786" r:id="rId30"/>
    <p:sldId id="2147378788" r:id="rId31"/>
    <p:sldId id="2147378789" r:id="rId32"/>
    <p:sldId id="268" r:id="rId33"/>
    <p:sldId id="2147481260" r:id="rId34"/>
    <p:sldId id="2147481261" r:id="rId35"/>
    <p:sldId id="2147481262" r:id="rId36"/>
    <p:sldId id="2147378989" r:id="rId37"/>
    <p:sldId id="281" r:id="rId38"/>
    <p:sldId id="282" r:id="rId39"/>
    <p:sldId id="283" r:id="rId40"/>
    <p:sldId id="276" r:id="rId41"/>
    <p:sldId id="277" r:id="rId42"/>
    <p:sldId id="2147378605" r:id="rId43"/>
    <p:sldId id="2147378640" r:id="rId44"/>
    <p:sldId id="3310" r:id="rId45"/>
    <p:sldId id="258" r:id="rId46"/>
    <p:sldId id="257" r:id="rId47"/>
    <p:sldId id="2147378979" r:id="rId48"/>
    <p:sldId id="2147378978"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9966FF"/>
    <a:srgbClr val="FF3399"/>
    <a:srgbClr val="B9DFFF"/>
    <a:srgbClr val="CC3399"/>
    <a:srgbClr val="1530A6"/>
    <a:srgbClr val="66FFFF"/>
    <a:srgbClr val="D7E5E2"/>
    <a:srgbClr val="ACD7F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3" autoAdjust="0"/>
    <p:restoredTop sz="95719"/>
  </p:normalViewPr>
  <p:slideViewPr>
    <p:cSldViewPr snapToGrid="0">
      <p:cViewPr varScale="1">
        <p:scale>
          <a:sx n="86" d="100"/>
          <a:sy n="86" d="100"/>
        </p:scale>
        <p:origin x="576" y="9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1" d="100"/>
          <a:sy n="51" d="100"/>
        </p:scale>
        <p:origin x="-2744" y="-84"/>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C2EC-1F40-BE23-200BB8582F5D}"/>
            </c:ext>
          </c:extLst>
        </c:ser>
        <c:ser>
          <c:idx val="1"/>
          <c:order val="1"/>
          <c:tx>
            <c:strRef>
              <c:f>Sheet1!$C$1</c:f>
              <c:strCache>
                <c:ptCount val="1"/>
                <c:pt idx="0">
                  <c:v>Column2</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C2EC-1F40-BE23-200BB8582F5D}"/>
            </c:ext>
          </c:extLst>
        </c:ser>
        <c:ser>
          <c:idx val="2"/>
          <c:order val="2"/>
          <c:tx>
            <c:strRef>
              <c:f>Sheet1!$D$1</c:f>
              <c:strCache>
                <c:ptCount val="1"/>
                <c:pt idx="0">
                  <c:v>Column3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3</c:v>
                </c:pt>
              </c:numCache>
            </c:numRef>
          </c:val>
          <c:extLst>
            <c:ext xmlns:c16="http://schemas.microsoft.com/office/drawing/2014/chart" uri="{C3380CC4-5D6E-409C-BE32-E72D297353CC}">
              <c16:uniqueId val="{00000002-C2EC-1F40-BE23-200BB8582F5D}"/>
            </c:ext>
          </c:extLst>
        </c:ser>
        <c:dLbls>
          <c:showLegendKey val="0"/>
          <c:showVal val="0"/>
          <c:showCatName val="0"/>
          <c:showSerName val="0"/>
          <c:showPercent val="0"/>
          <c:showBubbleSize val="0"/>
        </c:dLbls>
        <c:gapWidth val="219"/>
        <c:overlap val="-27"/>
        <c:axId val="1354597968"/>
        <c:axId val="1354600144"/>
      </c:barChart>
      <c:catAx>
        <c:axId val="135459796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354600144"/>
        <c:crosses val="autoZero"/>
        <c:auto val="1"/>
        <c:lblAlgn val="ctr"/>
        <c:lblOffset val="100"/>
        <c:noMultiLvlLbl val="0"/>
      </c:catAx>
      <c:valAx>
        <c:axId val="1354600144"/>
        <c:scaling>
          <c:orientation val="minMax"/>
        </c:scaling>
        <c:delete val="1"/>
        <c:axPos val="l"/>
        <c:numFmt formatCode="General" sourceLinked="1"/>
        <c:majorTickMark val="none"/>
        <c:minorTickMark val="none"/>
        <c:tickLblPos val="nextTo"/>
        <c:crossAx val="13545979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c:v>
                </c:pt>
              </c:numCache>
            </c:numRef>
          </c:val>
          <c:extLst>
            <c:ext xmlns:c16="http://schemas.microsoft.com/office/drawing/2014/chart" uri="{C3380CC4-5D6E-409C-BE32-E72D297353CC}">
              <c16:uniqueId val="{00000000-93B3-6B4F-BCF4-02138D63083C}"/>
            </c:ext>
          </c:extLst>
        </c:ser>
        <c:ser>
          <c:idx val="1"/>
          <c:order val="1"/>
          <c:tx>
            <c:strRef>
              <c:f>Sheet1!$C$1</c:f>
              <c:strCache>
                <c:ptCount val="1"/>
                <c:pt idx="0">
                  <c:v>Column2</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93B3-6B4F-BCF4-02138D63083C}"/>
            </c:ext>
          </c:extLst>
        </c:ser>
        <c:ser>
          <c:idx val="2"/>
          <c:order val="2"/>
          <c:tx>
            <c:strRef>
              <c:f>Sheet1!$D$1</c:f>
              <c:strCache>
                <c:ptCount val="1"/>
                <c:pt idx="0">
                  <c:v>Column3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3</c:v>
                </c:pt>
              </c:numCache>
            </c:numRef>
          </c:val>
          <c:extLst>
            <c:ext xmlns:c16="http://schemas.microsoft.com/office/drawing/2014/chart" uri="{C3380CC4-5D6E-409C-BE32-E72D297353CC}">
              <c16:uniqueId val="{00000002-93B3-6B4F-BCF4-02138D63083C}"/>
            </c:ext>
          </c:extLst>
        </c:ser>
        <c:dLbls>
          <c:showLegendKey val="0"/>
          <c:showVal val="0"/>
          <c:showCatName val="0"/>
          <c:showSerName val="0"/>
          <c:showPercent val="0"/>
          <c:showBubbleSize val="0"/>
        </c:dLbls>
        <c:gapWidth val="219"/>
        <c:overlap val="-27"/>
        <c:axId val="1578763808"/>
        <c:axId val="1578765984"/>
      </c:barChart>
      <c:catAx>
        <c:axId val="157876380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578765984"/>
        <c:crosses val="autoZero"/>
        <c:auto val="1"/>
        <c:lblAlgn val="ctr"/>
        <c:lblOffset val="100"/>
        <c:noMultiLvlLbl val="0"/>
      </c:catAx>
      <c:valAx>
        <c:axId val="1578765984"/>
        <c:scaling>
          <c:orientation val="minMax"/>
        </c:scaling>
        <c:delete val="1"/>
        <c:axPos val="l"/>
        <c:numFmt formatCode="General" sourceLinked="1"/>
        <c:majorTickMark val="none"/>
        <c:minorTickMark val="none"/>
        <c:tickLblPos val="nextTo"/>
        <c:crossAx val="15787638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94A5-9D4C-AED2-1CBA677DCB49}"/>
            </c:ext>
          </c:extLst>
        </c:ser>
        <c:ser>
          <c:idx val="1"/>
          <c:order val="1"/>
          <c:tx>
            <c:strRef>
              <c:f>Sheet1!$C$1</c:f>
              <c:strCache>
                <c:ptCount val="1"/>
                <c:pt idx="0">
                  <c:v>Column2</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94A5-9D4C-AED2-1CBA677DCB49}"/>
            </c:ext>
          </c:extLst>
        </c:ser>
        <c:ser>
          <c:idx val="2"/>
          <c:order val="2"/>
          <c:tx>
            <c:strRef>
              <c:f>Sheet1!$D$1</c:f>
              <c:strCache>
                <c:ptCount val="1"/>
                <c:pt idx="0">
                  <c:v>Column3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94A5-9D4C-AED2-1CBA677DCB49}"/>
            </c:ext>
          </c:extLst>
        </c:ser>
        <c:dLbls>
          <c:showLegendKey val="0"/>
          <c:showVal val="0"/>
          <c:showCatName val="0"/>
          <c:showSerName val="0"/>
          <c:showPercent val="0"/>
          <c:showBubbleSize val="0"/>
        </c:dLbls>
        <c:gapWidth val="219"/>
        <c:overlap val="-27"/>
        <c:axId val="1578765440"/>
        <c:axId val="1578771968"/>
      </c:barChart>
      <c:catAx>
        <c:axId val="157876544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578771968"/>
        <c:crosses val="autoZero"/>
        <c:auto val="1"/>
        <c:lblAlgn val="ctr"/>
        <c:lblOffset val="100"/>
        <c:noMultiLvlLbl val="0"/>
      </c:catAx>
      <c:valAx>
        <c:axId val="1578771968"/>
        <c:scaling>
          <c:orientation val="minMax"/>
        </c:scaling>
        <c:delete val="1"/>
        <c:axPos val="l"/>
        <c:numFmt formatCode="General" sourceLinked="1"/>
        <c:majorTickMark val="none"/>
        <c:minorTickMark val="none"/>
        <c:tickLblPos val="nextTo"/>
        <c:crossAx val="157876544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5E3-524F-98BE-8F23C2A56996}"/>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C5E3-524F-98BE-8F23C2A56996}"/>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C5E3-524F-98BE-8F23C2A56996}"/>
              </c:ext>
            </c:extLst>
          </c:dPt>
          <c:cat>
            <c:strRef>
              <c:f>Sheet1!$A$2:$A$5</c:f>
              <c:strCache>
                <c:ptCount val="4"/>
                <c:pt idx="0">
                  <c:v>Week 1</c:v>
                </c:pt>
                <c:pt idx="1">
                  <c:v>Week 2</c:v>
                </c:pt>
                <c:pt idx="2">
                  <c:v>Week 3</c:v>
                </c:pt>
                <c:pt idx="3">
                  <c:v>Week 4</c:v>
                </c:pt>
              </c:strCache>
            </c:strRef>
          </c:cat>
          <c:val>
            <c:numRef>
              <c:f>Sheet1!$B$2:$B$5</c:f>
              <c:numCache>
                <c:formatCode>General</c:formatCode>
                <c:ptCount val="4"/>
                <c:pt idx="0">
                  <c:v>34</c:v>
                </c:pt>
                <c:pt idx="1">
                  <c:v>58</c:v>
                </c:pt>
                <c:pt idx="2">
                  <c:v>75</c:v>
                </c:pt>
                <c:pt idx="3">
                  <c:v>95</c:v>
                </c:pt>
              </c:numCache>
            </c:numRef>
          </c:val>
          <c:extLst>
            <c:ext xmlns:c16="http://schemas.microsoft.com/office/drawing/2014/chart" uri="{C3380CC4-5D6E-409C-BE32-E72D297353CC}">
              <c16:uniqueId val="{00000006-C5E3-524F-98BE-8F23C2A56996}"/>
            </c:ext>
          </c:extLst>
        </c:ser>
        <c:dLbls>
          <c:showLegendKey val="0"/>
          <c:showVal val="0"/>
          <c:showCatName val="0"/>
          <c:showSerName val="0"/>
          <c:showPercent val="0"/>
          <c:showBubbleSize val="0"/>
        </c:dLbls>
        <c:gapWidth val="90"/>
        <c:axId val="550478431"/>
        <c:axId val="552185855"/>
      </c:barChart>
      <c:catAx>
        <c:axId val="550478431"/>
        <c:scaling>
          <c:orientation val="minMax"/>
        </c:scaling>
        <c:delete val="1"/>
        <c:axPos val="l"/>
        <c:numFmt formatCode="General" sourceLinked="1"/>
        <c:majorTickMark val="none"/>
        <c:minorTickMark val="none"/>
        <c:tickLblPos val="nextTo"/>
        <c:crossAx val="552185855"/>
        <c:crosses val="autoZero"/>
        <c:auto val="1"/>
        <c:lblAlgn val="ctr"/>
        <c:lblOffset val="100"/>
        <c:noMultiLvlLbl val="0"/>
      </c:catAx>
      <c:valAx>
        <c:axId val="552185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Light" panose="020F0502020204030203" pitchFamily="34" charset="0"/>
                <a:cs typeface="Lato Light" panose="020F0502020204030203" pitchFamily="34" charset="0"/>
              </a:defRPr>
            </a:pPr>
            <a:endParaRPr lang="en-US"/>
          </a:p>
        </c:txPr>
        <c:crossAx val="55047843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0" i="0">
          <a:solidFill>
            <a:schemeClr val="tx1"/>
          </a:solidFill>
          <a:latin typeface="+mn-lt"/>
          <a:ea typeface="Lato Light" panose="020F0502020204030203" pitchFamily="34" charset="0"/>
          <a:cs typeface="Lato Light" panose="020F050202020403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38093-F430-4344-914D-337F4E7EB980}"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GB"/>
        </a:p>
      </dgm:t>
    </dgm:pt>
    <dgm:pt modelId="{9D359EA4-942C-664C-A314-7C44EAC14314}">
      <dgm:prSet phldrT="[Text]" custT="1"/>
      <dgm:spPr/>
      <dgm:t>
        <a:bodyPr/>
        <a:lstStyle/>
        <a:p>
          <a:pPr algn="ctr"/>
          <a:endParaRPr lang="en-GB" sz="2000" dirty="0"/>
        </a:p>
      </dgm:t>
    </dgm:pt>
    <dgm:pt modelId="{E2091C00-1F05-8D4B-82E5-48A26F86FFF8}" type="parTrans" cxnId="{F1015B33-5F14-164B-9EA4-A3EAF3A94950}">
      <dgm:prSet/>
      <dgm:spPr/>
      <dgm:t>
        <a:bodyPr/>
        <a:lstStyle/>
        <a:p>
          <a:endParaRPr lang="en-GB"/>
        </a:p>
      </dgm:t>
    </dgm:pt>
    <dgm:pt modelId="{49C9E623-BE93-D344-9095-5E1FB2ACA8AF}" type="sibTrans" cxnId="{F1015B33-5F14-164B-9EA4-A3EAF3A94950}">
      <dgm:prSet/>
      <dgm:spPr/>
      <dgm:t>
        <a:bodyPr/>
        <a:lstStyle/>
        <a:p>
          <a:endParaRPr lang="en-GB"/>
        </a:p>
      </dgm:t>
    </dgm:pt>
    <dgm:pt modelId="{E01A511F-843F-E648-9D04-BC9C85ADF023}">
      <dgm:prSet phldrT="[Text]" custT="1"/>
      <dgm:spPr/>
      <dgm:t>
        <a:bodyPr/>
        <a:lstStyle/>
        <a:p>
          <a:pPr algn="l">
            <a:lnSpc>
              <a:spcPct val="100000"/>
            </a:lnSpc>
            <a:spcBef>
              <a:spcPts val="1200"/>
            </a:spcBef>
            <a:spcAft>
              <a:spcPts val="1200"/>
            </a:spcAft>
            <a:buFont typeface="Arial" panose="020B0604020202020204" pitchFamily="34" charset="0"/>
            <a:buChar char="•"/>
          </a:pPr>
          <a:r>
            <a:rPr lang="en-US" sz="2200" b="1" dirty="0">
              <a:latin typeface="Calibri" panose="020F0502020204030204" pitchFamily="34" charset="0"/>
              <a:ea typeface="Calibri" panose="020F0502020204030204" pitchFamily="34" charset="0"/>
            </a:rPr>
            <a:t>Cell</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Technologies</a:t>
          </a:r>
          <a:r>
            <a:rPr lang="en-US" sz="2200" b="1" spc="-5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and</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spc="-10" dirty="0">
              <a:latin typeface="Calibri" panose="020F0502020204030204" pitchFamily="34" charset="0"/>
              <a:ea typeface="Calibri" panose="020F0502020204030204" pitchFamily="34" charset="0"/>
            </a:rPr>
            <a:t>Materials</a:t>
          </a:r>
          <a:endParaRPr lang="en-GB" sz="2200" b="1" dirty="0"/>
        </a:p>
      </dgm:t>
    </dgm:pt>
    <dgm:pt modelId="{1B96A77B-9545-0644-955D-E62FC52B5F74}" type="parTrans" cxnId="{4B988EFA-E2E1-8B42-9A7D-2C852061817E}">
      <dgm:prSet/>
      <dgm:spPr/>
      <dgm:t>
        <a:bodyPr/>
        <a:lstStyle/>
        <a:p>
          <a:endParaRPr lang="en-GB"/>
        </a:p>
      </dgm:t>
    </dgm:pt>
    <dgm:pt modelId="{28C8F218-01D8-4545-9C50-761E3CAF8EF0}" type="sibTrans" cxnId="{4B988EFA-E2E1-8B42-9A7D-2C852061817E}">
      <dgm:prSet/>
      <dgm:spPr/>
      <dgm:t>
        <a:bodyPr/>
        <a:lstStyle/>
        <a:p>
          <a:endParaRPr lang="en-GB"/>
        </a:p>
      </dgm:t>
    </dgm:pt>
    <dgm:pt modelId="{FE5F91C2-52A7-0846-A163-35EBFCA87C5B}">
      <dgm:prSet phldrT="[Text]" custT="1"/>
      <dgm:spPr/>
      <dgm:t>
        <a:bodyPr/>
        <a:lstStyle/>
        <a:p>
          <a:endParaRPr lang="en-GB" sz="2000" dirty="0"/>
        </a:p>
      </dgm:t>
    </dgm:pt>
    <dgm:pt modelId="{1300282C-DF76-044F-B1AC-CD6D4461668F}" type="parTrans" cxnId="{C5403D38-9D73-154D-B81F-AE2961EAF13A}">
      <dgm:prSet/>
      <dgm:spPr/>
      <dgm:t>
        <a:bodyPr/>
        <a:lstStyle/>
        <a:p>
          <a:endParaRPr lang="en-GB"/>
        </a:p>
      </dgm:t>
    </dgm:pt>
    <dgm:pt modelId="{50D207A3-29A8-4B44-A402-0AEF63DBBB6B}" type="sibTrans" cxnId="{C5403D38-9D73-154D-B81F-AE2961EAF13A}">
      <dgm:prSet/>
      <dgm:spPr/>
      <dgm:t>
        <a:bodyPr/>
        <a:lstStyle/>
        <a:p>
          <a:endParaRPr lang="en-GB"/>
        </a:p>
      </dgm:t>
    </dgm:pt>
    <dgm:pt modelId="{5660F9EA-A255-C14D-92B1-C689168C18F3}">
      <dgm:prSet phldrT="[Text]" custT="1"/>
      <dgm:spPr/>
      <dgm:t>
        <a:bodyPr/>
        <a:lstStyle/>
        <a:p>
          <a:pPr>
            <a:lnSpc>
              <a:spcPct val="100000"/>
            </a:lnSpc>
            <a:spcBef>
              <a:spcPts val="1200"/>
            </a:spcBef>
            <a:spcAft>
              <a:spcPts val="1032"/>
            </a:spcAft>
            <a:buFont typeface="Arial" panose="020B0604020202020204" pitchFamily="34" charset="0"/>
            <a:buChar char="•"/>
          </a:pPr>
          <a:r>
            <a:rPr lang="en-US" sz="2200" b="1" kern="1200" dirty="0">
              <a:solidFill>
                <a:prstClr val="white"/>
              </a:solidFill>
              <a:latin typeface="Calibri" panose="020F0502020204030204" pitchFamily="34" charset="0"/>
              <a:ea typeface="Calibri" panose="020F0502020204030204" pitchFamily="34" charset="0"/>
              <a:cs typeface="+mn-cs"/>
            </a:rPr>
            <a:t>Motors</a:t>
          </a:r>
          <a:endParaRPr lang="en-GB" sz="2200" b="1" kern="1200" dirty="0">
            <a:solidFill>
              <a:prstClr val="white"/>
            </a:solidFill>
            <a:latin typeface="Calibri" panose="020F0502020204030204" pitchFamily="34" charset="0"/>
            <a:ea typeface="Calibri" panose="020F0502020204030204" pitchFamily="34" charset="0"/>
            <a:cs typeface="+mn-cs"/>
          </a:endParaRPr>
        </a:p>
      </dgm:t>
    </dgm:pt>
    <dgm:pt modelId="{7577126D-E006-0E44-A5FA-FA59164A2615}" type="parTrans" cxnId="{F659CDFC-3D19-1A44-88A8-D3576FAF8BC9}">
      <dgm:prSet/>
      <dgm:spPr/>
      <dgm:t>
        <a:bodyPr/>
        <a:lstStyle/>
        <a:p>
          <a:endParaRPr lang="en-GB"/>
        </a:p>
      </dgm:t>
    </dgm:pt>
    <dgm:pt modelId="{5C9DD212-7E32-FD46-9CE9-E80AFDA7AA0F}" type="sibTrans" cxnId="{F659CDFC-3D19-1A44-88A8-D3576FAF8BC9}">
      <dgm:prSet/>
      <dgm:spPr/>
      <dgm:t>
        <a:bodyPr/>
        <a:lstStyle/>
        <a:p>
          <a:endParaRPr lang="en-GB"/>
        </a:p>
      </dgm:t>
    </dgm:pt>
    <dgm:pt modelId="{0618ECCE-623A-864F-974D-7D602EF18CEC}">
      <dgm:prSet phldrT="[Text]" custT="1"/>
      <dgm:spPr/>
      <dgm:t>
        <a:bodyPr/>
        <a:lstStyle/>
        <a:p>
          <a:endParaRPr lang="en-GB" sz="2000" dirty="0"/>
        </a:p>
      </dgm:t>
    </dgm:pt>
    <dgm:pt modelId="{C344A7E8-5DBF-7340-B633-8C43712CBE4C}" type="parTrans" cxnId="{4C506DF4-D416-8147-96D9-88247B473125}">
      <dgm:prSet/>
      <dgm:spPr/>
      <dgm:t>
        <a:bodyPr/>
        <a:lstStyle/>
        <a:p>
          <a:endParaRPr lang="en-GB"/>
        </a:p>
      </dgm:t>
    </dgm:pt>
    <dgm:pt modelId="{22D052EA-975D-5548-8788-91E18C12151C}" type="sibTrans" cxnId="{4C506DF4-D416-8147-96D9-88247B473125}">
      <dgm:prSet/>
      <dgm:spPr/>
      <dgm:t>
        <a:bodyPr/>
        <a:lstStyle/>
        <a:p>
          <a:endParaRPr lang="en-GB"/>
        </a:p>
      </dgm:t>
    </dgm:pt>
    <dgm:pt modelId="{9A59FF5B-822B-6143-ADA5-B8AD929E87AF}">
      <dgm:prSet custT="1"/>
      <dgm:spPr/>
      <dgm:t>
        <a:bodyPr/>
        <a:lstStyle/>
        <a:p>
          <a:pPr algn="l">
            <a:lnSpc>
              <a:spcPct val="100000"/>
            </a:lnSpc>
            <a:spcBef>
              <a:spcPts val="1200"/>
            </a:spcBef>
            <a:spcAft>
              <a:spcPts val="1200"/>
            </a:spcAft>
          </a:pPr>
          <a:r>
            <a:rPr lang="en-US" sz="2200" b="1" dirty="0">
              <a:latin typeface="Calibri" panose="020F0502020204030204" pitchFamily="34" charset="0"/>
              <a:ea typeface="Calibri" panose="020F0502020204030204" pitchFamily="34" charset="0"/>
            </a:rPr>
            <a:t>Implementation</a:t>
          </a:r>
          <a:r>
            <a:rPr lang="en-US" sz="2200" b="1" spc="-7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of</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Batteries</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in</a:t>
          </a:r>
          <a:r>
            <a:rPr lang="en-US" sz="2200" b="1" spc="-55" dirty="0">
              <a:latin typeface="Times New Roman" panose="02020603050405020304" pitchFamily="18" charset="0"/>
              <a:ea typeface="Calibri" panose="020F0502020204030204" pitchFamily="34" charset="0"/>
              <a:cs typeface="Calibri" panose="020F0502020204030204" pitchFamily="34" charset="0"/>
            </a:rPr>
            <a:t> </a:t>
          </a:r>
          <a:r>
            <a:rPr lang="en-US" sz="2200" b="1" spc="-25" dirty="0">
              <a:latin typeface="Calibri" panose="020F0502020204030204" pitchFamily="34" charset="0"/>
              <a:ea typeface="Calibri" panose="020F0502020204030204" pitchFamily="34" charset="0"/>
            </a:rPr>
            <a:t>EVs</a:t>
          </a:r>
          <a:endParaRPr lang="en-IN" sz="2200" b="1" dirty="0">
            <a:latin typeface="Calibri" panose="020F0502020204030204" pitchFamily="34" charset="0"/>
            <a:ea typeface="Calibri" panose="020F0502020204030204" pitchFamily="34" charset="0"/>
          </a:endParaRPr>
        </a:p>
      </dgm:t>
    </dgm:pt>
    <dgm:pt modelId="{03A8B936-3F3F-A746-A5A2-910BA5615A8A}" type="parTrans" cxnId="{29D9A9FD-0205-5B40-9ADC-ABB5E04D7462}">
      <dgm:prSet/>
      <dgm:spPr/>
      <dgm:t>
        <a:bodyPr/>
        <a:lstStyle/>
        <a:p>
          <a:endParaRPr lang="en-GB"/>
        </a:p>
      </dgm:t>
    </dgm:pt>
    <dgm:pt modelId="{2758BF2A-D4EB-6D4F-8349-52E10B9CA205}" type="sibTrans" cxnId="{29D9A9FD-0205-5B40-9ADC-ABB5E04D7462}">
      <dgm:prSet/>
      <dgm:spPr/>
      <dgm:t>
        <a:bodyPr/>
        <a:lstStyle/>
        <a:p>
          <a:endParaRPr lang="en-GB"/>
        </a:p>
      </dgm:t>
    </dgm:pt>
    <dgm:pt modelId="{B29C6187-AADE-C648-8EC8-262DBD655481}">
      <dgm:prSet custT="1"/>
      <dgm:spPr/>
      <dgm:t>
        <a:bodyPr/>
        <a:lstStyle/>
        <a:p>
          <a:pPr algn="l">
            <a:lnSpc>
              <a:spcPct val="90000"/>
            </a:lnSpc>
            <a:spcBef>
              <a:spcPct val="0"/>
            </a:spcBef>
            <a:spcAft>
              <a:spcPct val="15000"/>
            </a:spcAft>
          </a:pPr>
          <a:r>
            <a:rPr lang="en-US" sz="2200" b="1" dirty="0">
              <a:latin typeface="Calibri" panose="020F0502020204030204" pitchFamily="34" charset="0"/>
              <a:ea typeface="Calibri" panose="020F0502020204030204" pitchFamily="34" charset="0"/>
            </a:rPr>
            <a:t>Battery</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Circular</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spc="-10" dirty="0">
              <a:latin typeface="Calibri" panose="020F0502020204030204" pitchFamily="34" charset="0"/>
              <a:ea typeface="Calibri" panose="020F0502020204030204" pitchFamily="34" charset="0"/>
            </a:rPr>
            <a:t>Economy</a:t>
          </a:r>
          <a:endParaRPr lang="en-IN" sz="2200" b="1" dirty="0">
            <a:latin typeface="Calibri" panose="020F0502020204030204" pitchFamily="34" charset="0"/>
            <a:ea typeface="Calibri" panose="020F0502020204030204" pitchFamily="34" charset="0"/>
          </a:endParaRPr>
        </a:p>
      </dgm:t>
    </dgm:pt>
    <dgm:pt modelId="{B50EB2CF-8627-964E-BEB6-D73D960D92ED}" type="parTrans" cxnId="{A86F8734-CD8B-CD4D-AF89-0A02BBB0FEE7}">
      <dgm:prSet/>
      <dgm:spPr/>
      <dgm:t>
        <a:bodyPr/>
        <a:lstStyle/>
        <a:p>
          <a:endParaRPr lang="en-GB"/>
        </a:p>
      </dgm:t>
    </dgm:pt>
    <dgm:pt modelId="{9C64B0A1-6439-5643-94FA-FD36D67FF5DA}" type="sibTrans" cxnId="{A86F8734-CD8B-CD4D-AF89-0A02BBB0FEE7}">
      <dgm:prSet/>
      <dgm:spPr/>
      <dgm:t>
        <a:bodyPr/>
        <a:lstStyle/>
        <a:p>
          <a:endParaRPr lang="en-GB"/>
        </a:p>
      </dgm:t>
    </dgm:pt>
    <dgm:pt modelId="{82CB8D28-D40A-B445-9181-B4407013339F}">
      <dgm:prSet custT="1"/>
      <dgm:spPr/>
      <dgm:t>
        <a:bodyPr/>
        <a:lstStyle/>
        <a:p>
          <a:pPr>
            <a:lnSpc>
              <a:spcPct val="100000"/>
            </a:lnSpc>
            <a:spcBef>
              <a:spcPts val="1200"/>
            </a:spcBef>
            <a:spcAft>
              <a:spcPts val="1032"/>
            </a:spcAft>
          </a:pPr>
          <a:r>
            <a:rPr lang="en-US" sz="2200" b="1" kern="1200" dirty="0">
              <a:solidFill>
                <a:prstClr val="white"/>
              </a:solidFill>
              <a:latin typeface="Calibri" panose="020F0502020204030204" pitchFamily="34" charset="0"/>
              <a:ea typeface="Calibri" panose="020F0502020204030204" pitchFamily="34" charset="0"/>
              <a:cs typeface="+mn-cs"/>
            </a:rPr>
            <a:t>Power Electronics</a:t>
          </a:r>
        </a:p>
      </dgm:t>
    </dgm:pt>
    <dgm:pt modelId="{F9F03C12-ED2C-3E4F-9734-BBF73F532ED4}" type="parTrans" cxnId="{C46CD408-9A9A-0640-978E-78A6EA95B566}">
      <dgm:prSet/>
      <dgm:spPr/>
      <dgm:t>
        <a:bodyPr/>
        <a:lstStyle/>
        <a:p>
          <a:endParaRPr lang="en-GB"/>
        </a:p>
      </dgm:t>
    </dgm:pt>
    <dgm:pt modelId="{3C878206-475E-934F-9987-805F456F4C1F}" type="sibTrans" cxnId="{C46CD408-9A9A-0640-978E-78A6EA95B566}">
      <dgm:prSet/>
      <dgm:spPr/>
      <dgm:t>
        <a:bodyPr/>
        <a:lstStyle/>
        <a:p>
          <a:endParaRPr lang="en-GB"/>
        </a:p>
      </dgm:t>
    </dgm:pt>
    <dgm:pt modelId="{EF58623D-AA13-7746-8DFC-ED3E46025BBB}">
      <dgm:prSet custT="1"/>
      <dgm:spPr/>
      <dgm:t>
        <a:bodyPr/>
        <a:lstStyle/>
        <a:p>
          <a:pPr>
            <a:lnSpc>
              <a:spcPct val="90000"/>
            </a:lnSpc>
            <a:spcBef>
              <a:spcPct val="0"/>
            </a:spcBef>
            <a:spcAft>
              <a:spcPct val="15000"/>
            </a:spcAft>
          </a:pPr>
          <a:r>
            <a:rPr lang="en-US" sz="2200" b="1" kern="1200" dirty="0">
              <a:solidFill>
                <a:prstClr val="white"/>
              </a:solidFill>
              <a:latin typeface="Calibri" panose="020F0502020204030204" pitchFamily="34" charset="0"/>
              <a:ea typeface="Calibri" panose="020F0502020204030204" pitchFamily="34" charset="0"/>
              <a:cs typeface="+mn-cs"/>
            </a:rPr>
            <a:t>Control of Motors for EVs</a:t>
          </a:r>
          <a:endParaRPr lang="en-IN" sz="2200" b="1" kern="1200" dirty="0">
            <a:solidFill>
              <a:prstClr val="white"/>
            </a:solidFill>
            <a:latin typeface="Calibri" panose="020F0502020204030204" pitchFamily="34" charset="0"/>
            <a:ea typeface="Calibri" panose="020F0502020204030204" pitchFamily="34" charset="0"/>
            <a:cs typeface="+mn-cs"/>
          </a:endParaRPr>
        </a:p>
      </dgm:t>
    </dgm:pt>
    <dgm:pt modelId="{F74735C1-7DBE-BE40-837D-85AAE9B6E602}" type="parTrans" cxnId="{30B0455C-82FF-4149-8F29-FDAEB7E9382A}">
      <dgm:prSet/>
      <dgm:spPr/>
      <dgm:t>
        <a:bodyPr/>
        <a:lstStyle/>
        <a:p>
          <a:endParaRPr lang="en-GB"/>
        </a:p>
      </dgm:t>
    </dgm:pt>
    <dgm:pt modelId="{64D4E137-8372-0445-B0CA-77C7E5F9111B}" type="sibTrans" cxnId="{30B0455C-82FF-4149-8F29-FDAEB7E9382A}">
      <dgm:prSet/>
      <dgm:spPr/>
      <dgm:t>
        <a:bodyPr/>
        <a:lstStyle/>
        <a:p>
          <a:endParaRPr lang="en-GB"/>
        </a:p>
      </dgm:t>
    </dgm:pt>
    <dgm:pt modelId="{D2F0A169-C72C-4C40-9336-3614A7AE052B}">
      <dgm:prSet custT="1"/>
      <dgm:spPr/>
      <dgm:t>
        <a:bodyPr/>
        <a:lstStyle/>
        <a:p>
          <a:pPr>
            <a:spcBef>
              <a:spcPts val="1200"/>
            </a:spcBef>
            <a:spcAft>
              <a:spcPts val="1596"/>
            </a:spcAft>
          </a:pPr>
          <a:r>
            <a:rPr lang="en-US" sz="2200" b="1" dirty="0">
              <a:latin typeface="Calibri" panose="020F0502020204030204" pitchFamily="34" charset="0"/>
              <a:ea typeface="Calibri" panose="020F0502020204030204" pitchFamily="34" charset="0"/>
            </a:rPr>
            <a:t>High</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Power</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Charging</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spc="-10" dirty="0">
              <a:latin typeface="Calibri" panose="020F0502020204030204" pitchFamily="34" charset="0"/>
              <a:ea typeface="Calibri" panose="020F0502020204030204" pitchFamily="34" charset="0"/>
            </a:rPr>
            <a:t>Methods</a:t>
          </a:r>
          <a:endParaRPr lang="en-IN" sz="2200" b="1" dirty="0">
            <a:latin typeface="Calibri" panose="020F0502020204030204" pitchFamily="34" charset="0"/>
            <a:ea typeface="Calibri" panose="020F0502020204030204" pitchFamily="34" charset="0"/>
          </a:endParaRPr>
        </a:p>
      </dgm:t>
    </dgm:pt>
    <dgm:pt modelId="{A60DE27D-563E-2F48-8CFD-A9B535FE9046}" type="parTrans" cxnId="{B4216DF8-8BB3-434C-B6D4-E059D581AA59}">
      <dgm:prSet/>
      <dgm:spPr/>
      <dgm:t>
        <a:bodyPr/>
        <a:lstStyle/>
        <a:p>
          <a:endParaRPr lang="en-GB"/>
        </a:p>
      </dgm:t>
    </dgm:pt>
    <dgm:pt modelId="{CC970FA8-24D0-CC4A-AEFD-ED05A32C0421}" type="sibTrans" cxnId="{B4216DF8-8BB3-434C-B6D4-E059D581AA59}">
      <dgm:prSet/>
      <dgm:spPr/>
      <dgm:t>
        <a:bodyPr/>
        <a:lstStyle/>
        <a:p>
          <a:endParaRPr lang="en-GB"/>
        </a:p>
      </dgm:t>
    </dgm:pt>
    <dgm:pt modelId="{BA751406-7DC7-3C4B-998D-C85A7C2E0C5E}">
      <dgm:prSet custT="1"/>
      <dgm:spPr/>
      <dgm:t>
        <a:bodyPr/>
        <a:lstStyle/>
        <a:p>
          <a:pPr>
            <a:spcBef>
              <a:spcPts val="1200"/>
            </a:spcBef>
            <a:spcAft>
              <a:spcPts val="1596"/>
            </a:spcAft>
          </a:pPr>
          <a:r>
            <a:rPr lang="en-US" sz="2200" b="1" dirty="0">
              <a:latin typeface="Calibri" panose="020F0502020204030204" pitchFamily="34" charset="0"/>
              <a:ea typeface="Calibri" panose="020F0502020204030204" pitchFamily="34" charset="0"/>
            </a:rPr>
            <a:t>Charging</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Infrastructure</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and</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Grid</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spc="-10" dirty="0">
              <a:latin typeface="Calibri" panose="020F0502020204030204" pitchFamily="34" charset="0"/>
              <a:ea typeface="Calibri" panose="020F0502020204030204" pitchFamily="34" charset="0"/>
            </a:rPr>
            <a:t>Issues</a:t>
          </a:r>
          <a:endParaRPr lang="en-IN" sz="2200" b="1" dirty="0">
            <a:latin typeface="Calibri" panose="020F0502020204030204" pitchFamily="34" charset="0"/>
            <a:ea typeface="Calibri" panose="020F0502020204030204" pitchFamily="34" charset="0"/>
          </a:endParaRPr>
        </a:p>
      </dgm:t>
    </dgm:pt>
    <dgm:pt modelId="{EC1AE551-3C70-EE48-BDE3-86681746E0A0}" type="parTrans" cxnId="{312A2511-1169-6242-A29D-200E50BE5A80}">
      <dgm:prSet/>
      <dgm:spPr/>
      <dgm:t>
        <a:bodyPr/>
        <a:lstStyle/>
        <a:p>
          <a:endParaRPr lang="en-GB"/>
        </a:p>
      </dgm:t>
    </dgm:pt>
    <dgm:pt modelId="{86862283-0652-E542-9CB0-FBEF0521D153}" type="sibTrans" cxnId="{312A2511-1169-6242-A29D-200E50BE5A80}">
      <dgm:prSet/>
      <dgm:spPr/>
      <dgm:t>
        <a:bodyPr/>
        <a:lstStyle/>
        <a:p>
          <a:endParaRPr lang="en-GB"/>
        </a:p>
      </dgm:t>
    </dgm:pt>
    <dgm:pt modelId="{059A3264-BD80-544A-AE99-C58E1DB137DB}">
      <dgm:prSet phldrT="[Text]" custT="1"/>
      <dgm:spPr/>
      <dgm:t>
        <a:bodyPr/>
        <a:lstStyle/>
        <a:p>
          <a:pPr>
            <a:lnSpc>
              <a:spcPct val="100000"/>
            </a:lnSpc>
            <a:spcBef>
              <a:spcPts val="1200"/>
            </a:spcBef>
            <a:spcAft>
              <a:spcPts val="1032"/>
            </a:spcAft>
            <a:buFont typeface="Arial" panose="020B0604020202020204" pitchFamily="34" charset="0"/>
            <a:buNone/>
          </a:pPr>
          <a:endParaRPr lang="en-GB" sz="2400" b="1" kern="1200" dirty="0">
            <a:solidFill>
              <a:prstClr val="white"/>
            </a:solidFill>
            <a:latin typeface="Calibri" panose="020F0502020204030204" pitchFamily="34" charset="0"/>
            <a:ea typeface="Calibri" panose="020F0502020204030204" pitchFamily="34" charset="0"/>
            <a:cs typeface="+mn-cs"/>
          </a:endParaRPr>
        </a:p>
      </dgm:t>
    </dgm:pt>
    <dgm:pt modelId="{FF1EF058-C26B-B241-B8E5-0FD40D3D6153}" type="parTrans" cxnId="{846E15EB-9BE6-4C45-BAEC-B1159BA82E2B}">
      <dgm:prSet/>
      <dgm:spPr/>
      <dgm:t>
        <a:bodyPr/>
        <a:lstStyle/>
        <a:p>
          <a:endParaRPr lang="en-GB"/>
        </a:p>
      </dgm:t>
    </dgm:pt>
    <dgm:pt modelId="{D5928882-7914-B741-827A-FAE9CDF7E07D}" type="sibTrans" cxnId="{846E15EB-9BE6-4C45-BAEC-B1159BA82E2B}">
      <dgm:prSet/>
      <dgm:spPr/>
      <dgm:t>
        <a:bodyPr/>
        <a:lstStyle/>
        <a:p>
          <a:endParaRPr lang="en-GB"/>
        </a:p>
      </dgm:t>
    </dgm:pt>
    <dgm:pt modelId="{E2883D83-106B-5E48-B2FE-F988B9A93E68}">
      <dgm:prSet phldrT="[Text]" custT="1"/>
      <dgm:spPr/>
      <dgm:t>
        <a:bodyPr/>
        <a:lstStyle/>
        <a:p>
          <a:pPr algn="l">
            <a:lnSpc>
              <a:spcPct val="100000"/>
            </a:lnSpc>
            <a:spcBef>
              <a:spcPts val="1200"/>
            </a:spcBef>
            <a:spcAft>
              <a:spcPts val="1200"/>
            </a:spcAft>
          </a:pPr>
          <a:endParaRPr lang="en-GB" sz="2400" b="1" dirty="0"/>
        </a:p>
      </dgm:t>
    </dgm:pt>
    <dgm:pt modelId="{ACCD0CDB-CBAF-324B-BD2F-63664393297A}" type="parTrans" cxnId="{3074B208-F757-434A-B076-24221ADF2A7F}">
      <dgm:prSet/>
      <dgm:spPr/>
      <dgm:t>
        <a:bodyPr/>
        <a:lstStyle/>
        <a:p>
          <a:endParaRPr lang="en-GB"/>
        </a:p>
      </dgm:t>
    </dgm:pt>
    <dgm:pt modelId="{EAB3C094-A659-4246-9FE4-310F77EC2A48}" type="sibTrans" cxnId="{3074B208-F757-434A-B076-24221ADF2A7F}">
      <dgm:prSet/>
      <dgm:spPr/>
      <dgm:t>
        <a:bodyPr/>
        <a:lstStyle/>
        <a:p>
          <a:endParaRPr lang="en-GB"/>
        </a:p>
      </dgm:t>
    </dgm:pt>
    <dgm:pt modelId="{946D3F1A-1C19-5F4D-9420-97C9E5E17105}">
      <dgm:prSet phldrT="[Text]" custT="1"/>
      <dgm:spPr/>
      <dgm:t>
        <a:bodyPr/>
        <a:lstStyle/>
        <a:p>
          <a:pPr>
            <a:spcBef>
              <a:spcPts val="1200"/>
            </a:spcBef>
            <a:spcAft>
              <a:spcPts val="1596"/>
            </a:spcAft>
          </a:pPr>
          <a:r>
            <a:rPr lang="en-US" sz="2200" b="1" dirty="0">
              <a:latin typeface="Calibri" panose="020F0502020204030204" pitchFamily="34" charset="0"/>
              <a:ea typeface="Calibri" panose="020F0502020204030204" pitchFamily="34" charset="0"/>
            </a:rPr>
            <a:t>Low</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Power</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Charging</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Methods</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and</a:t>
          </a:r>
          <a:r>
            <a:rPr lang="en-US" sz="2200" b="1" spc="-65" dirty="0">
              <a:latin typeface="Times New Roman" panose="02020603050405020304" pitchFamily="18"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rPr>
            <a:t>Charging</a:t>
          </a:r>
          <a:r>
            <a:rPr lang="en-US" sz="2200" b="1" spc="-60" dirty="0">
              <a:latin typeface="Times New Roman" panose="02020603050405020304" pitchFamily="18" charset="0"/>
              <a:ea typeface="Calibri" panose="020F0502020204030204" pitchFamily="34" charset="0"/>
              <a:cs typeface="Calibri" panose="020F0502020204030204" pitchFamily="34" charset="0"/>
            </a:rPr>
            <a:t> </a:t>
          </a:r>
          <a:r>
            <a:rPr lang="en-US" sz="2200" b="1" spc="-10" dirty="0">
              <a:latin typeface="Calibri" panose="020F0502020204030204" pitchFamily="34" charset="0"/>
              <a:ea typeface="Calibri" panose="020F0502020204030204" pitchFamily="34" charset="0"/>
            </a:rPr>
            <a:t>Infrastructure</a:t>
          </a:r>
          <a:endParaRPr lang="en-GB" sz="2200" b="1" dirty="0"/>
        </a:p>
      </dgm:t>
    </dgm:pt>
    <dgm:pt modelId="{22117A55-B4A9-B143-828D-7A119F589755}" type="parTrans" cxnId="{EDDAE322-03AF-CA4B-A80E-0380C1293A5D}">
      <dgm:prSet/>
      <dgm:spPr/>
      <dgm:t>
        <a:bodyPr/>
        <a:lstStyle/>
        <a:p>
          <a:endParaRPr lang="en-GB"/>
        </a:p>
      </dgm:t>
    </dgm:pt>
    <dgm:pt modelId="{DC4747E0-6C77-3344-A504-0265F291F57C}" type="sibTrans" cxnId="{EDDAE322-03AF-CA4B-A80E-0380C1293A5D}">
      <dgm:prSet/>
      <dgm:spPr/>
      <dgm:t>
        <a:bodyPr/>
        <a:lstStyle/>
        <a:p>
          <a:endParaRPr lang="en-GB"/>
        </a:p>
      </dgm:t>
    </dgm:pt>
    <dgm:pt modelId="{108F5466-46CF-B742-B67D-54B8EA0D6A2E}">
      <dgm:prSet phldrT="[Text]" custT="1"/>
      <dgm:spPr/>
      <dgm:t>
        <a:bodyPr/>
        <a:lstStyle/>
        <a:p>
          <a:pPr>
            <a:spcBef>
              <a:spcPts val="1200"/>
            </a:spcBef>
            <a:spcAft>
              <a:spcPts val="1596"/>
            </a:spcAft>
          </a:pPr>
          <a:endParaRPr lang="en-GB" sz="2200" b="1" dirty="0"/>
        </a:p>
      </dgm:t>
    </dgm:pt>
    <dgm:pt modelId="{8EFA8326-878A-8945-B119-9C7AE3DAF14B}" type="parTrans" cxnId="{5CE2D8FD-5FCC-1549-BE53-CF008EC20221}">
      <dgm:prSet/>
      <dgm:spPr/>
      <dgm:t>
        <a:bodyPr/>
        <a:lstStyle/>
        <a:p>
          <a:endParaRPr lang="en-GB"/>
        </a:p>
      </dgm:t>
    </dgm:pt>
    <dgm:pt modelId="{B3A71ADB-6392-9A4E-B478-BD37EBA25AD3}" type="sibTrans" cxnId="{5CE2D8FD-5FCC-1549-BE53-CF008EC20221}">
      <dgm:prSet/>
      <dgm:spPr/>
      <dgm:t>
        <a:bodyPr/>
        <a:lstStyle/>
        <a:p>
          <a:endParaRPr lang="en-GB"/>
        </a:p>
      </dgm:t>
    </dgm:pt>
    <dgm:pt modelId="{125581AE-3493-F643-9EFE-CD31FD9170A6}" type="pres">
      <dgm:prSet presAssocID="{36A38093-F430-4344-914D-337F4E7EB980}" presName="linearFlow" presStyleCnt="0">
        <dgm:presLayoutVars>
          <dgm:dir/>
          <dgm:animLvl val="lvl"/>
          <dgm:resizeHandles/>
        </dgm:presLayoutVars>
      </dgm:prSet>
      <dgm:spPr/>
    </dgm:pt>
    <dgm:pt modelId="{D8AE3BC6-12FF-7E42-99B2-400D94AED5D5}" type="pres">
      <dgm:prSet presAssocID="{9D359EA4-942C-664C-A314-7C44EAC14314}" presName="compositeNode" presStyleCnt="0">
        <dgm:presLayoutVars>
          <dgm:bulletEnabled val="1"/>
        </dgm:presLayoutVars>
      </dgm:prSet>
      <dgm:spPr/>
    </dgm:pt>
    <dgm:pt modelId="{1E878F08-99C6-2247-8F08-A96813AFE23B}" type="pres">
      <dgm:prSet presAssocID="{9D359EA4-942C-664C-A314-7C44EAC14314}" presName="image" presStyleLbl="fgImgPlace1" presStyleIdx="0" presStyleCnt="3" custScaleX="22555" custScaleY="33506"/>
      <dgm:spPr/>
    </dgm:pt>
    <dgm:pt modelId="{D5C813E7-E869-AE41-85AF-7C835D5456FB}" type="pres">
      <dgm:prSet presAssocID="{9D359EA4-942C-664C-A314-7C44EAC14314}" presName="childNode" presStyleLbl="node1" presStyleIdx="0" presStyleCnt="3" custScaleX="143040" custScaleY="110232" custLinFactNeighborX="9287" custLinFactNeighborY="-860">
        <dgm:presLayoutVars>
          <dgm:bulletEnabled val="1"/>
        </dgm:presLayoutVars>
      </dgm:prSet>
      <dgm:spPr/>
    </dgm:pt>
    <dgm:pt modelId="{EDC26871-6536-2E4C-A6BF-7EB8E3011888}" type="pres">
      <dgm:prSet presAssocID="{9D359EA4-942C-664C-A314-7C44EAC14314}" presName="parentNode" presStyleLbl="revTx" presStyleIdx="0" presStyleCnt="3" custScaleX="86294" custScaleY="120279" custLinFactNeighborX="34848" custLinFactNeighborY="2377">
        <dgm:presLayoutVars>
          <dgm:chMax val="0"/>
          <dgm:bulletEnabled val="1"/>
        </dgm:presLayoutVars>
      </dgm:prSet>
      <dgm:spPr/>
    </dgm:pt>
    <dgm:pt modelId="{16466919-12A7-EB44-9913-6B5C6178599F}" type="pres">
      <dgm:prSet presAssocID="{49C9E623-BE93-D344-9095-5E1FB2ACA8AF}" presName="sibTrans" presStyleCnt="0"/>
      <dgm:spPr/>
    </dgm:pt>
    <dgm:pt modelId="{36515FF7-349F-304A-833B-C7F8B6DF0EDE}" type="pres">
      <dgm:prSet presAssocID="{FE5F91C2-52A7-0846-A163-35EBFCA87C5B}" presName="compositeNode" presStyleCnt="0">
        <dgm:presLayoutVars>
          <dgm:bulletEnabled val="1"/>
        </dgm:presLayoutVars>
      </dgm:prSet>
      <dgm:spPr/>
    </dgm:pt>
    <dgm:pt modelId="{1387F6E8-93C2-8340-83B7-6A7FC77D4C87}" type="pres">
      <dgm:prSet presAssocID="{FE5F91C2-52A7-0846-A163-35EBFCA87C5B}" presName="image" presStyleLbl="fgImgPlace1" presStyleIdx="1" presStyleCnt="3" custScaleX="31220" custScaleY="43604"/>
      <dgm:spPr/>
    </dgm:pt>
    <dgm:pt modelId="{75ADED6F-91F4-2644-B63C-AA35BB4E39AA}" type="pres">
      <dgm:prSet presAssocID="{FE5F91C2-52A7-0846-A163-35EBFCA87C5B}" presName="childNode" presStyleLbl="node1" presStyleIdx="1" presStyleCnt="3" custScaleX="134227" custScaleY="112262">
        <dgm:presLayoutVars>
          <dgm:bulletEnabled val="1"/>
        </dgm:presLayoutVars>
      </dgm:prSet>
      <dgm:spPr/>
    </dgm:pt>
    <dgm:pt modelId="{22C9BBA2-C41F-7B4B-BE95-92D3F803A005}" type="pres">
      <dgm:prSet presAssocID="{FE5F91C2-52A7-0846-A163-35EBFCA87C5B}" presName="parentNode" presStyleLbl="revTx" presStyleIdx="1" presStyleCnt="3" custScaleY="72217">
        <dgm:presLayoutVars>
          <dgm:chMax val="0"/>
          <dgm:bulletEnabled val="1"/>
        </dgm:presLayoutVars>
      </dgm:prSet>
      <dgm:spPr/>
    </dgm:pt>
    <dgm:pt modelId="{A8341979-1820-DD4C-9DA3-D12D2E165836}" type="pres">
      <dgm:prSet presAssocID="{50D207A3-29A8-4B44-A402-0AEF63DBBB6B}" presName="sibTrans" presStyleCnt="0"/>
      <dgm:spPr/>
    </dgm:pt>
    <dgm:pt modelId="{FBCC3B20-C021-5940-9227-E54E6AD21FF4}" type="pres">
      <dgm:prSet presAssocID="{0618ECCE-623A-864F-974D-7D602EF18CEC}" presName="compositeNode" presStyleCnt="0">
        <dgm:presLayoutVars>
          <dgm:bulletEnabled val="1"/>
        </dgm:presLayoutVars>
      </dgm:prSet>
      <dgm:spPr/>
    </dgm:pt>
    <dgm:pt modelId="{A54DCE1B-5C87-5043-9178-4C2949012013}" type="pres">
      <dgm:prSet presAssocID="{0618ECCE-623A-864F-974D-7D602EF18CEC}" presName="image" presStyleLbl="fgImgPlace1" presStyleIdx="2" presStyleCnt="3" custScaleX="31722" custScaleY="16959"/>
      <dgm:spPr/>
    </dgm:pt>
    <dgm:pt modelId="{CFBDFD7C-BF48-E741-949E-0C5EF4A26C2D}" type="pres">
      <dgm:prSet presAssocID="{0618ECCE-623A-864F-974D-7D602EF18CEC}" presName="childNode" presStyleLbl="node1" presStyleIdx="2" presStyleCnt="3" custScaleX="135952" custScaleY="114778">
        <dgm:presLayoutVars>
          <dgm:bulletEnabled val="1"/>
        </dgm:presLayoutVars>
      </dgm:prSet>
      <dgm:spPr/>
    </dgm:pt>
    <dgm:pt modelId="{67B888DF-7959-F542-8876-940D07B56090}" type="pres">
      <dgm:prSet presAssocID="{0618ECCE-623A-864F-974D-7D602EF18CEC}" presName="parentNode" presStyleLbl="revTx" presStyleIdx="2" presStyleCnt="3" custScaleY="68097">
        <dgm:presLayoutVars>
          <dgm:chMax val="0"/>
          <dgm:bulletEnabled val="1"/>
        </dgm:presLayoutVars>
      </dgm:prSet>
      <dgm:spPr/>
    </dgm:pt>
  </dgm:ptLst>
  <dgm:cxnLst>
    <dgm:cxn modelId="{3074B208-F757-434A-B076-24221ADF2A7F}" srcId="{9D359EA4-942C-664C-A314-7C44EAC14314}" destId="{E2883D83-106B-5E48-B2FE-F988B9A93E68}" srcOrd="0" destOrd="0" parTransId="{ACCD0CDB-CBAF-324B-BD2F-63664393297A}" sibTransId="{EAB3C094-A659-4246-9FE4-310F77EC2A48}"/>
    <dgm:cxn modelId="{C46CD408-9A9A-0640-978E-78A6EA95B566}" srcId="{FE5F91C2-52A7-0846-A163-35EBFCA87C5B}" destId="{82CB8D28-D40A-B445-9181-B4407013339F}" srcOrd="2" destOrd="0" parTransId="{F9F03C12-ED2C-3E4F-9734-BBF73F532ED4}" sibTransId="{3C878206-475E-934F-9987-805F456F4C1F}"/>
    <dgm:cxn modelId="{312A2511-1169-6242-A29D-200E50BE5A80}" srcId="{0618ECCE-623A-864F-974D-7D602EF18CEC}" destId="{BA751406-7DC7-3C4B-998D-C85A7C2E0C5E}" srcOrd="3" destOrd="0" parTransId="{EC1AE551-3C70-EE48-BDE3-86681746E0A0}" sibTransId="{86862283-0652-E542-9CB0-FBEF0521D153}"/>
    <dgm:cxn modelId="{EDDAE322-03AF-CA4B-A80E-0380C1293A5D}" srcId="{0618ECCE-623A-864F-974D-7D602EF18CEC}" destId="{946D3F1A-1C19-5F4D-9420-97C9E5E17105}" srcOrd="1" destOrd="0" parTransId="{22117A55-B4A9-B143-828D-7A119F589755}" sibTransId="{DC4747E0-6C77-3344-A504-0265F291F57C}"/>
    <dgm:cxn modelId="{F1015B33-5F14-164B-9EA4-A3EAF3A94950}" srcId="{36A38093-F430-4344-914D-337F4E7EB980}" destId="{9D359EA4-942C-664C-A314-7C44EAC14314}" srcOrd="0" destOrd="0" parTransId="{E2091C00-1F05-8D4B-82E5-48A26F86FFF8}" sibTransId="{49C9E623-BE93-D344-9095-5E1FB2ACA8AF}"/>
    <dgm:cxn modelId="{A86F8734-CD8B-CD4D-AF89-0A02BBB0FEE7}" srcId="{9D359EA4-942C-664C-A314-7C44EAC14314}" destId="{B29C6187-AADE-C648-8EC8-262DBD655481}" srcOrd="3" destOrd="0" parTransId="{B50EB2CF-8627-964E-BEB6-D73D960D92ED}" sibTransId="{9C64B0A1-6439-5643-94FA-FD36D67FF5DA}"/>
    <dgm:cxn modelId="{9E71B136-0801-AF41-828C-63E5F5932385}" type="presOf" srcId="{FE5F91C2-52A7-0846-A163-35EBFCA87C5B}" destId="{22C9BBA2-C41F-7B4B-BE95-92D3F803A005}" srcOrd="0" destOrd="0" presId="urn:microsoft.com/office/officeart/2005/8/layout/hList2"/>
    <dgm:cxn modelId="{C5403D38-9D73-154D-B81F-AE2961EAF13A}" srcId="{36A38093-F430-4344-914D-337F4E7EB980}" destId="{FE5F91C2-52A7-0846-A163-35EBFCA87C5B}" srcOrd="1" destOrd="0" parTransId="{1300282C-DF76-044F-B1AC-CD6D4461668F}" sibTransId="{50D207A3-29A8-4B44-A402-0AEF63DBBB6B}"/>
    <dgm:cxn modelId="{30B0455C-82FF-4149-8F29-FDAEB7E9382A}" srcId="{FE5F91C2-52A7-0846-A163-35EBFCA87C5B}" destId="{EF58623D-AA13-7746-8DFC-ED3E46025BBB}" srcOrd="3" destOrd="0" parTransId="{F74735C1-7DBE-BE40-837D-85AAE9B6E602}" sibTransId="{64D4E137-8372-0445-B0CA-77C7E5F9111B}"/>
    <dgm:cxn modelId="{EEA7D35D-6C21-3549-9C57-26C3B53D4C9A}" type="presOf" srcId="{EF58623D-AA13-7746-8DFC-ED3E46025BBB}" destId="{75ADED6F-91F4-2644-B63C-AA35BB4E39AA}" srcOrd="0" destOrd="3" presId="urn:microsoft.com/office/officeart/2005/8/layout/hList2"/>
    <dgm:cxn modelId="{0B522B41-FE99-1C43-91B6-F71E6CEB75B3}" type="presOf" srcId="{9D359EA4-942C-664C-A314-7C44EAC14314}" destId="{EDC26871-6536-2E4C-A6BF-7EB8E3011888}" srcOrd="0" destOrd="0" presId="urn:microsoft.com/office/officeart/2005/8/layout/hList2"/>
    <dgm:cxn modelId="{F34FB544-3EF4-4440-8B61-770BD30218F6}" type="presOf" srcId="{946D3F1A-1C19-5F4D-9420-97C9E5E17105}" destId="{CFBDFD7C-BF48-E741-949E-0C5EF4A26C2D}" srcOrd="0" destOrd="1" presId="urn:microsoft.com/office/officeart/2005/8/layout/hList2"/>
    <dgm:cxn modelId="{4573106C-1D52-B042-B7DE-F07FA9BD4A19}" type="presOf" srcId="{D2F0A169-C72C-4C40-9336-3614A7AE052B}" destId="{CFBDFD7C-BF48-E741-949E-0C5EF4A26C2D}" srcOrd="0" destOrd="2" presId="urn:microsoft.com/office/officeart/2005/8/layout/hList2"/>
    <dgm:cxn modelId="{1AF47174-3E55-3944-AC72-CB9DC049758D}" type="presOf" srcId="{059A3264-BD80-544A-AE99-C58E1DB137DB}" destId="{75ADED6F-91F4-2644-B63C-AA35BB4E39AA}" srcOrd="0" destOrd="0" presId="urn:microsoft.com/office/officeart/2005/8/layout/hList2"/>
    <dgm:cxn modelId="{ED796A85-5B29-F14E-9C84-13C606CC9298}" type="presOf" srcId="{BA751406-7DC7-3C4B-998D-C85A7C2E0C5E}" destId="{CFBDFD7C-BF48-E741-949E-0C5EF4A26C2D}" srcOrd="0" destOrd="3" presId="urn:microsoft.com/office/officeart/2005/8/layout/hList2"/>
    <dgm:cxn modelId="{2CD1719E-C320-D945-ACC0-AA76BB8F043D}" type="presOf" srcId="{B29C6187-AADE-C648-8EC8-262DBD655481}" destId="{D5C813E7-E869-AE41-85AF-7C835D5456FB}" srcOrd="0" destOrd="3" presId="urn:microsoft.com/office/officeart/2005/8/layout/hList2"/>
    <dgm:cxn modelId="{911A3EA5-DA45-7741-8AE4-A9D6EB3F6111}" type="presOf" srcId="{9A59FF5B-822B-6143-ADA5-B8AD929E87AF}" destId="{D5C813E7-E869-AE41-85AF-7C835D5456FB}" srcOrd="0" destOrd="2" presId="urn:microsoft.com/office/officeart/2005/8/layout/hList2"/>
    <dgm:cxn modelId="{10DBD3AB-FB97-B14D-BB69-9FBB501B456D}" type="presOf" srcId="{E2883D83-106B-5E48-B2FE-F988B9A93E68}" destId="{D5C813E7-E869-AE41-85AF-7C835D5456FB}" srcOrd="0" destOrd="0" presId="urn:microsoft.com/office/officeart/2005/8/layout/hList2"/>
    <dgm:cxn modelId="{9B1C9BAD-37F7-6C44-A695-6FDCBF991570}" type="presOf" srcId="{5660F9EA-A255-C14D-92B1-C689168C18F3}" destId="{75ADED6F-91F4-2644-B63C-AA35BB4E39AA}" srcOrd="0" destOrd="1" presId="urn:microsoft.com/office/officeart/2005/8/layout/hList2"/>
    <dgm:cxn modelId="{E1CBF5C9-FB84-7F45-AE68-F0B767726278}" type="presOf" srcId="{82CB8D28-D40A-B445-9181-B4407013339F}" destId="{75ADED6F-91F4-2644-B63C-AA35BB4E39AA}" srcOrd="0" destOrd="2" presId="urn:microsoft.com/office/officeart/2005/8/layout/hList2"/>
    <dgm:cxn modelId="{381AB6D0-7CE4-6B44-9863-0A8E1E6485E0}" type="presOf" srcId="{108F5466-46CF-B742-B67D-54B8EA0D6A2E}" destId="{CFBDFD7C-BF48-E741-949E-0C5EF4A26C2D}" srcOrd="0" destOrd="0" presId="urn:microsoft.com/office/officeart/2005/8/layout/hList2"/>
    <dgm:cxn modelId="{C1A005DA-9E09-3F43-83B4-4C4BDD5DF7F6}" type="presOf" srcId="{36A38093-F430-4344-914D-337F4E7EB980}" destId="{125581AE-3493-F643-9EFE-CD31FD9170A6}" srcOrd="0" destOrd="0" presId="urn:microsoft.com/office/officeart/2005/8/layout/hList2"/>
    <dgm:cxn modelId="{123D50E8-33EB-CB48-BB2E-8A3C4180837E}" type="presOf" srcId="{0618ECCE-623A-864F-974D-7D602EF18CEC}" destId="{67B888DF-7959-F542-8876-940D07B56090}" srcOrd="0" destOrd="0" presId="urn:microsoft.com/office/officeart/2005/8/layout/hList2"/>
    <dgm:cxn modelId="{68DC0FEB-6B44-1942-9DD3-4D2B9BF10551}" type="presOf" srcId="{E01A511F-843F-E648-9D04-BC9C85ADF023}" destId="{D5C813E7-E869-AE41-85AF-7C835D5456FB}" srcOrd="0" destOrd="1" presId="urn:microsoft.com/office/officeart/2005/8/layout/hList2"/>
    <dgm:cxn modelId="{846E15EB-9BE6-4C45-BAEC-B1159BA82E2B}" srcId="{FE5F91C2-52A7-0846-A163-35EBFCA87C5B}" destId="{059A3264-BD80-544A-AE99-C58E1DB137DB}" srcOrd="0" destOrd="0" parTransId="{FF1EF058-C26B-B241-B8E5-0FD40D3D6153}" sibTransId="{D5928882-7914-B741-827A-FAE9CDF7E07D}"/>
    <dgm:cxn modelId="{4C506DF4-D416-8147-96D9-88247B473125}" srcId="{36A38093-F430-4344-914D-337F4E7EB980}" destId="{0618ECCE-623A-864F-974D-7D602EF18CEC}" srcOrd="2" destOrd="0" parTransId="{C344A7E8-5DBF-7340-B633-8C43712CBE4C}" sibTransId="{22D052EA-975D-5548-8788-91E18C12151C}"/>
    <dgm:cxn modelId="{B4216DF8-8BB3-434C-B6D4-E059D581AA59}" srcId="{0618ECCE-623A-864F-974D-7D602EF18CEC}" destId="{D2F0A169-C72C-4C40-9336-3614A7AE052B}" srcOrd="2" destOrd="0" parTransId="{A60DE27D-563E-2F48-8CFD-A9B535FE9046}" sibTransId="{CC970FA8-24D0-CC4A-AEFD-ED05A32C0421}"/>
    <dgm:cxn modelId="{4B988EFA-E2E1-8B42-9A7D-2C852061817E}" srcId="{9D359EA4-942C-664C-A314-7C44EAC14314}" destId="{E01A511F-843F-E648-9D04-BC9C85ADF023}" srcOrd="1" destOrd="0" parTransId="{1B96A77B-9545-0644-955D-E62FC52B5F74}" sibTransId="{28C8F218-01D8-4545-9C50-761E3CAF8EF0}"/>
    <dgm:cxn modelId="{F659CDFC-3D19-1A44-88A8-D3576FAF8BC9}" srcId="{FE5F91C2-52A7-0846-A163-35EBFCA87C5B}" destId="{5660F9EA-A255-C14D-92B1-C689168C18F3}" srcOrd="1" destOrd="0" parTransId="{7577126D-E006-0E44-A5FA-FA59164A2615}" sibTransId="{5C9DD212-7E32-FD46-9CE9-E80AFDA7AA0F}"/>
    <dgm:cxn modelId="{29D9A9FD-0205-5B40-9ADC-ABB5E04D7462}" srcId="{9D359EA4-942C-664C-A314-7C44EAC14314}" destId="{9A59FF5B-822B-6143-ADA5-B8AD929E87AF}" srcOrd="2" destOrd="0" parTransId="{03A8B936-3F3F-A746-A5A2-910BA5615A8A}" sibTransId="{2758BF2A-D4EB-6D4F-8349-52E10B9CA205}"/>
    <dgm:cxn modelId="{5CE2D8FD-5FCC-1549-BE53-CF008EC20221}" srcId="{0618ECCE-623A-864F-974D-7D602EF18CEC}" destId="{108F5466-46CF-B742-B67D-54B8EA0D6A2E}" srcOrd="0" destOrd="0" parTransId="{8EFA8326-878A-8945-B119-9C7AE3DAF14B}" sibTransId="{B3A71ADB-6392-9A4E-B478-BD37EBA25AD3}"/>
    <dgm:cxn modelId="{D3DEFC66-C47E-6A46-85C1-F2B1C8CC08C6}" type="presParOf" srcId="{125581AE-3493-F643-9EFE-CD31FD9170A6}" destId="{D8AE3BC6-12FF-7E42-99B2-400D94AED5D5}" srcOrd="0" destOrd="0" presId="urn:microsoft.com/office/officeart/2005/8/layout/hList2"/>
    <dgm:cxn modelId="{31974863-E4AE-BF49-A441-D7B2DDE593A3}" type="presParOf" srcId="{D8AE3BC6-12FF-7E42-99B2-400D94AED5D5}" destId="{1E878F08-99C6-2247-8F08-A96813AFE23B}" srcOrd="0" destOrd="0" presId="urn:microsoft.com/office/officeart/2005/8/layout/hList2"/>
    <dgm:cxn modelId="{A572D6AE-92F0-EF47-8B5C-4BD1A21033AF}" type="presParOf" srcId="{D8AE3BC6-12FF-7E42-99B2-400D94AED5D5}" destId="{D5C813E7-E869-AE41-85AF-7C835D5456FB}" srcOrd="1" destOrd="0" presId="urn:microsoft.com/office/officeart/2005/8/layout/hList2"/>
    <dgm:cxn modelId="{BC2BF36C-B942-5443-8CB9-28DD44112A4B}" type="presParOf" srcId="{D8AE3BC6-12FF-7E42-99B2-400D94AED5D5}" destId="{EDC26871-6536-2E4C-A6BF-7EB8E3011888}" srcOrd="2" destOrd="0" presId="urn:microsoft.com/office/officeart/2005/8/layout/hList2"/>
    <dgm:cxn modelId="{B01E4B45-A2F5-2D4F-9D9B-817070C8F9D3}" type="presParOf" srcId="{125581AE-3493-F643-9EFE-CD31FD9170A6}" destId="{16466919-12A7-EB44-9913-6B5C6178599F}" srcOrd="1" destOrd="0" presId="urn:microsoft.com/office/officeart/2005/8/layout/hList2"/>
    <dgm:cxn modelId="{B08F4DAE-146B-D741-86A2-78DDB1271A63}" type="presParOf" srcId="{125581AE-3493-F643-9EFE-CD31FD9170A6}" destId="{36515FF7-349F-304A-833B-C7F8B6DF0EDE}" srcOrd="2" destOrd="0" presId="urn:microsoft.com/office/officeart/2005/8/layout/hList2"/>
    <dgm:cxn modelId="{5AE673E4-D595-074C-BC82-3F5069A88556}" type="presParOf" srcId="{36515FF7-349F-304A-833B-C7F8B6DF0EDE}" destId="{1387F6E8-93C2-8340-83B7-6A7FC77D4C87}" srcOrd="0" destOrd="0" presId="urn:microsoft.com/office/officeart/2005/8/layout/hList2"/>
    <dgm:cxn modelId="{E2D9CE07-98AF-214F-80F9-3888C94C742C}" type="presParOf" srcId="{36515FF7-349F-304A-833B-C7F8B6DF0EDE}" destId="{75ADED6F-91F4-2644-B63C-AA35BB4E39AA}" srcOrd="1" destOrd="0" presId="urn:microsoft.com/office/officeart/2005/8/layout/hList2"/>
    <dgm:cxn modelId="{827C2EEF-ACD7-F94C-A6C4-7F4A82116823}" type="presParOf" srcId="{36515FF7-349F-304A-833B-C7F8B6DF0EDE}" destId="{22C9BBA2-C41F-7B4B-BE95-92D3F803A005}" srcOrd="2" destOrd="0" presId="urn:microsoft.com/office/officeart/2005/8/layout/hList2"/>
    <dgm:cxn modelId="{3639FAF5-2549-7A45-BF88-1C934751DFD6}" type="presParOf" srcId="{125581AE-3493-F643-9EFE-CD31FD9170A6}" destId="{A8341979-1820-DD4C-9DA3-D12D2E165836}" srcOrd="3" destOrd="0" presId="urn:microsoft.com/office/officeart/2005/8/layout/hList2"/>
    <dgm:cxn modelId="{6633A715-6963-C645-BB70-0259FAF23F45}" type="presParOf" srcId="{125581AE-3493-F643-9EFE-CD31FD9170A6}" destId="{FBCC3B20-C021-5940-9227-E54E6AD21FF4}" srcOrd="4" destOrd="0" presId="urn:microsoft.com/office/officeart/2005/8/layout/hList2"/>
    <dgm:cxn modelId="{32112838-6E54-AF49-A8F4-71386819419D}" type="presParOf" srcId="{FBCC3B20-C021-5940-9227-E54E6AD21FF4}" destId="{A54DCE1B-5C87-5043-9178-4C2949012013}" srcOrd="0" destOrd="0" presId="urn:microsoft.com/office/officeart/2005/8/layout/hList2"/>
    <dgm:cxn modelId="{E195D267-231A-9D46-8D34-9C8C77546F18}" type="presParOf" srcId="{FBCC3B20-C021-5940-9227-E54E6AD21FF4}" destId="{CFBDFD7C-BF48-E741-949E-0C5EF4A26C2D}" srcOrd="1" destOrd="0" presId="urn:microsoft.com/office/officeart/2005/8/layout/hList2"/>
    <dgm:cxn modelId="{D77E2759-6512-1A4F-A26E-69DD27283971}" type="presParOf" srcId="{FBCC3B20-C021-5940-9227-E54E6AD21FF4}" destId="{67B888DF-7959-F542-8876-940D07B56090}"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26871-6536-2E4C-A6BF-7EB8E3011888}">
      <dsp:nvSpPr>
        <dsp:cNvPr id="0" name=""/>
        <dsp:cNvSpPr/>
      </dsp:nvSpPr>
      <dsp:spPr>
        <a:xfrm rot="16200000">
          <a:off x="-1480590" y="2467692"/>
          <a:ext cx="4818412" cy="390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9608" bIns="0" numCol="1" spcCol="1270" anchor="t" anchorCtr="0">
          <a:noAutofit/>
        </a:bodyPr>
        <a:lstStyle/>
        <a:p>
          <a:pPr marL="0" lvl="0" indent="0" algn="ctr" defTabSz="889000">
            <a:lnSpc>
              <a:spcPct val="90000"/>
            </a:lnSpc>
            <a:spcBef>
              <a:spcPct val="0"/>
            </a:spcBef>
            <a:spcAft>
              <a:spcPct val="35000"/>
            </a:spcAft>
            <a:buNone/>
          </a:pPr>
          <a:endParaRPr lang="en-GB" sz="2000" kern="1200" dirty="0"/>
        </a:p>
      </dsp:txBody>
      <dsp:txXfrm>
        <a:off x="-1480590" y="2467692"/>
        <a:ext cx="4818412" cy="390997"/>
      </dsp:txXfrm>
    </dsp:sp>
    <dsp:sp modelId="{D5C813E7-E869-AE41-85AF-7C835D5456FB}">
      <dsp:nvSpPr>
        <dsp:cNvPr id="0" name=""/>
        <dsp:cNvSpPr/>
      </dsp:nvSpPr>
      <dsp:spPr>
        <a:xfrm>
          <a:off x="721181" y="325552"/>
          <a:ext cx="3228288" cy="44159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99608" rIns="170688" bIns="170688" numCol="1" spcCol="1270" anchor="t" anchorCtr="0">
          <a:noAutofit/>
        </a:bodyPr>
        <a:lstStyle/>
        <a:p>
          <a:pPr marL="228600" lvl="1" indent="-228600" algn="l" defTabSz="1066800">
            <a:lnSpc>
              <a:spcPct val="100000"/>
            </a:lnSpc>
            <a:spcBef>
              <a:spcPts val="1200"/>
            </a:spcBef>
            <a:spcAft>
              <a:spcPts val="1200"/>
            </a:spcAft>
            <a:buChar char="•"/>
          </a:pPr>
          <a:endParaRPr lang="en-GB" sz="2400" b="1" kern="1200" dirty="0"/>
        </a:p>
        <a:p>
          <a:pPr marL="228600" lvl="1" indent="-228600" algn="l" defTabSz="977900">
            <a:lnSpc>
              <a:spcPct val="100000"/>
            </a:lnSpc>
            <a:spcBef>
              <a:spcPts val="1200"/>
            </a:spcBef>
            <a:spcAft>
              <a:spcPts val="1200"/>
            </a:spcAft>
            <a:buFont typeface="Arial" panose="020B0604020202020204" pitchFamily="34" charset="0"/>
            <a:buChar char="•"/>
          </a:pPr>
          <a:r>
            <a:rPr lang="en-US" sz="2200" b="1" kern="1200" dirty="0">
              <a:latin typeface="Calibri" panose="020F0502020204030204" pitchFamily="34" charset="0"/>
              <a:ea typeface="Calibri" panose="020F0502020204030204" pitchFamily="34" charset="0"/>
            </a:rPr>
            <a:t>Cell</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Technologies</a:t>
          </a:r>
          <a:r>
            <a:rPr lang="en-US" sz="2200" b="1" kern="1200" spc="-5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and</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10" dirty="0">
              <a:latin typeface="Calibri" panose="020F0502020204030204" pitchFamily="34" charset="0"/>
              <a:ea typeface="Calibri" panose="020F0502020204030204" pitchFamily="34" charset="0"/>
            </a:rPr>
            <a:t>Materials</a:t>
          </a:r>
          <a:endParaRPr lang="en-GB" sz="2200" b="1" kern="1200" dirty="0"/>
        </a:p>
        <a:p>
          <a:pPr marL="228600" lvl="1" indent="-228600" algn="l" defTabSz="977900">
            <a:lnSpc>
              <a:spcPct val="100000"/>
            </a:lnSpc>
            <a:spcBef>
              <a:spcPts val="1200"/>
            </a:spcBef>
            <a:spcAft>
              <a:spcPts val="1200"/>
            </a:spcAft>
            <a:buChar char="•"/>
          </a:pPr>
          <a:r>
            <a:rPr lang="en-US" sz="2200" b="1" kern="1200" dirty="0">
              <a:latin typeface="Calibri" panose="020F0502020204030204" pitchFamily="34" charset="0"/>
              <a:ea typeface="Calibri" panose="020F0502020204030204" pitchFamily="34" charset="0"/>
            </a:rPr>
            <a:t>Implementation</a:t>
          </a:r>
          <a:r>
            <a:rPr lang="en-US" sz="2200" b="1" kern="1200" spc="-7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of</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Batteries</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in</a:t>
          </a:r>
          <a:r>
            <a:rPr lang="en-US" sz="2200" b="1" kern="1200" spc="-5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25" dirty="0">
              <a:latin typeface="Calibri" panose="020F0502020204030204" pitchFamily="34" charset="0"/>
              <a:ea typeface="Calibri" panose="020F0502020204030204" pitchFamily="34" charset="0"/>
            </a:rPr>
            <a:t>EVs</a:t>
          </a:r>
          <a:endParaRPr lang="en-IN" sz="2200" b="1" kern="1200" dirty="0">
            <a:latin typeface="Calibri" panose="020F0502020204030204" pitchFamily="34" charset="0"/>
            <a:ea typeface="Calibri" panose="020F0502020204030204" pitchFamily="34" charset="0"/>
          </a:endParaRPr>
        </a:p>
        <a:p>
          <a:pPr marL="228600" lvl="1" indent="-228600" algn="l" defTabSz="977900">
            <a:lnSpc>
              <a:spcPct val="90000"/>
            </a:lnSpc>
            <a:spcBef>
              <a:spcPct val="0"/>
            </a:spcBef>
            <a:spcAft>
              <a:spcPct val="15000"/>
            </a:spcAft>
            <a:buChar char="•"/>
          </a:pPr>
          <a:r>
            <a:rPr lang="en-US" sz="2200" b="1" kern="1200" dirty="0">
              <a:latin typeface="Calibri" panose="020F0502020204030204" pitchFamily="34" charset="0"/>
              <a:ea typeface="Calibri" panose="020F0502020204030204" pitchFamily="34" charset="0"/>
            </a:rPr>
            <a:t>Battery</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Circular</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10" dirty="0">
              <a:latin typeface="Calibri" panose="020F0502020204030204" pitchFamily="34" charset="0"/>
              <a:ea typeface="Calibri" panose="020F0502020204030204" pitchFamily="34" charset="0"/>
            </a:rPr>
            <a:t>Economy</a:t>
          </a:r>
          <a:endParaRPr lang="en-IN" sz="2200" b="1" kern="1200" dirty="0">
            <a:latin typeface="Calibri" panose="020F0502020204030204" pitchFamily="34" charset="0"/>
            <a:ea typeface="Calibri" panose="020F0502020204030204" pitchFamily="34" charset="0"/>
          </a:endParaRPr>
        </a:p>
      </dsp:txBody>
      <dsp:txXfrm>
        <a:off x="721181" y="325552"/>
        <a:ext cx="3228288" cy="4415927"/>
      </dsp:txXfrm>
    </dsp:sp>
    <dsp:sp modelId="{1E878F08-99C6-2247-8F08-A96813AFE23B}">
      <dsp:nvSpPr>
        <dsp:cNvPr id="0" name=""/>
        <dsp:cNvSpPr/>
      </dsp:nvSpPr>
      <dsp:spPr>
        <a:xfrm>
          <a:off x="895072" y="268145"/>
          <a:ext cx="204392" cy="30363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C9BBA2-C41F-7B4B-BE95-92D3F803A005}">
      <dsp:nvSpPr>
        <dsp:cNvPr id="0" name=""/>
        <dsp:cNvSpPr/>
      </dsp:nvSpPr>
      <dsp:spPr>
        <a:xfrm rot="16200000">
          <a:off x="3115113" y="2277788"/>
          <a:ext cx="2893034" cy="453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9608" bIns="0" numCol="1" spcCol="1270" anchor="t" anchorCtr="0">
          <a:noAutofit/>
        </a:bodyPr>
        <a:lstStyle/>
        <a:p>
          <a:pPr marL="0" lvl="0" indent="0" algn="r" defTabSz="889000">
            <a:lnSpc>
              <a:spcPct val="90000"/>
            </a:lnSpc>
            <a:spcBef>
              <a:spcPct val="0"/>
            </a:spcBef>
            <a:spcAft>
              <a:spcPct val="35000"/>
            </a:spcAft>
            <a:buNone/>
          </a:pPr>
          <a:endParaRPr lang="en-GB" sz="2000" kern="1200" dirty="0"/>
        </a:p>
      </dsp:txBody>
      <dsp:txXfrm>
        <a:off x="3115113" y="2277788"/>
        <a:ext cx="2893034" cy="453098"/>
      </dsp:txXfrm>
    </dsp:sp>
    <dsp:sp modelId="{75ADED6F-91F4-2644-B63C-AA35BB4E39AA}">
      <dsp:nvSpPr>
        <dsp:cNvPr id="0" name=""/>
        <dsp:cNvSpPr/>
      </dsp:nvSpPr>
      <dsp:spPr>
        <a:xfrm>
          <a:off x="4401943" y="255712"/>
          <a:ext cx="3029387" cy="4497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99608" rIns="170688" bIns="170688" numCol="1" spcCol="1270" anchor="t" anchorCtr="0">
          <a:noAutofit/>
        </a:bodyPr>
        <a:lstStyle/>
        <a:p>
          <a:pPr marL="228600" lvl="1" indent="-228600" algn="l" defTabSz="1066800">
            <a:lnSpc>
              <a:spcPct val="100000"/>
            </a:lnSpc>
            <a:spcBef>
              <a:spcPts val="1200"/>
            </a:spcBef>
            <a:spcAft>
              <a:spcPts val="1032"/>
            </a:spcAft>
            <a:buFont typeface="Arial" panose="020B0604020202020204" pitchFamily="34" charset="0"/>
            <a:buNone/>
          </a:pPr>
          <a:endParaRPr lang="en-GB" sz="2400" b="1" kern="1200" dirty="0">
            <a:solidFill>
              <a:prstClr val="white"/>
            </a:solidFill>
            <a:latin typeface="Calibri" panose="020F0502020204030204" pitchFamily="34" charset="0"/>
            <a:ea typeface="Calibri" panose="020F0502020204030204" pitchFamily="34" charset="0"/>
            <a:cs typeface="+mn-cs"/>
          </a:endParaRPr>
        </a:p>
        <a:p>
          <a:pPr marL="228600" lvl="1" indent="-228600" algn="l" defTabSz="977900">
            <a:lnSpc>
              <a:spcPct val="100000"/>
            </a:lnSpc>
            <a:spcBef>
              <a:spcPts val="1200"/>
            </a:spcBef>
            <a:spcAft>
              <a:spcPts val="1032"/>
            </a:spcAft>
            <a:buFont typeface="Arial" panose="020B0604020202020204" pitchFamily="34" charset="0"/>
            <a:buChar char="•"/>
          </a:pPr>
          <a:r>
            <a:rPr lang="en-US" sz="2200" b="1" kern="1200" dirty="0">
              <a:solidFill>
                <a:prstClr val="white"/>
              </a:solidFill>
              <a:latin typeface="Calibri" panose="020F0502020204030204" pitchFamily="34" charset="0"/>
              <a:ea typeface="Calibri" panose="020F0502020204030204" pitchFamily="34" charset="0"/>
              <a:cs typeface="+mn-cs"/>
            </a:rPr>
            <a:t>Motors</a:t>
          </a:r>
          <a:endParaRPr lang="en-GB" sz="2200" b="1" kern="1200" dirty="0">
            <a:solidFill>
              <a:prstClr val="white"/>
            </a:solidFill>
            <a:latin typeface="Calibri" panose="020F0502020204030204" pitchFamily="34" charset="0"/>
            <a:ea typeface="Calibri" panose="020F0502020204030204" pitchFamily="34" charset="0"/>
            <a:cs typeface="+mn-cs"/>
          </a:endParaRPr>
        </a:p>
        <a:p>
          <a:pPr marL="228600" lvl="1" indent="-228600" algn="l" defTabSz="977900">
            <a:lnSpc>
              <a:spcPct val="100000"/>
            </a:lnSpc>
            <a:spcBef>
              <a:spcPts val="1200"/>
            </a:spcBef>
            <a:spcAft>
              <a:spcPts val="1032"/>
            </a:spcAft>
            <a:buChar char="•"/>
          </a:pPr>
          <a:r>
            <a:rPr lang="en-US" sz="2200" b="1" kern="1200" dirty="0">
              <a:solidFill>
                <a:prstClr val="white"/>
              </a:solidFill>
              <a:latin typeface="Calibri" panose="020F0502020204030204" pitchFamily="34" charset="0"/>
              <a:ea typeface="Calibri" panose="020F0502020204030204" pitchFamily="34" charset="0"/>
              <a:cs typeface="+mn-cs"/>
            </a:rPr>
            <a:t>Power Electronics</a:t>
          </a:r>
        </a:p>
        <a:p>
          <a:pPr marL="228600" lvl="1" indent="-228600" algn="l" defTabSz="977900">
            <a:lnSpc>
              <a:spcPct val="90000"/>
            </a:lnSpc>
            <a:spcBef>
              <a:spcPct val="0"/>
            </a:spcBef>
            <a:spcAft>
              <a:spcPct val="15000"/>
            </a:spcAft>
            <a:buChar char="•"/>
          </a:pPr>
          <a:r>
            <a:rPr lang="en-US" sz="2200" b="1" kern="1200" dirty="0">
              <a:solidFill>
                <a:prstClr val="white"/>
              </a:solidFill>
              <a:latin typeface="Calibri" panose="020F0502020204030204" pitchFamily="34" charset="0"/>
              <a:ea typeface="Calibri" panose="020F0502020204030204" pitchFamily="34" charset="0"/>
              <a:cs typeface="+mn-cs"/>
            </a:rPr>
            <a:t>Control of Motors for EVs</a:t>
          </a:r>
          <a:endParaRPr lang="en-IN" sz="2200" b="1" kern="1200" dirty="0">
            <a:solidFill>
              <a:prstClr val="white"/>
            </a:solidFill>
            <a:latin typeface="Calibri" panose="020F0502020204030204" pitchFamily="34" charset="0"/>
            <a:ea typeface="Calibri" panose="020F0502020204030204" pitchFamily="34" charset="0"/>
            <a:cs typeface="+mn-cs"/>
          </a:endParaRPr>
        </a:p>
      </dsp:txBody>
      <dsp:txXfrm>
        <a:off x="4401943" y="255712"/>
        <a:ext cx="3029387" cy="4497249"/>
      </dsp:txXfrm>
    </dsp:sp>
    <dsp:sp modelId="{1387F6E8-93C2-8340-83B7-6A7FC77D4C87}">
      <dsp:nvSpPr>
        <dsp:cNvPr id="0" name=""/>
        <dsp:cNvSpPr/>
      </dsp:nvSpPr>
      <dsp:spPr>
        <a:xfrm>
          <a:off x="4646722" y="158761"/>
          <a:ext cx="282914" cy="395138"/>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B888DF-7959-F542-8876-940D07B56090}">
      <dsp:nvSpPr>
        <dsp:cNvPr id="0" name=""/>
        <dsp:cNvSpPr/>
      </dsp:nvSpPr>
      <dsp:spPr>
        <a:xfrm rot="16200000">
          <a:off x="6889097" y="2231232"/>
          <a:ext cx="2727986" cy="453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9608" bIns="0" numCol="1" spcCol="1270" anchor="t" anchorCtr="0">
          <a:noAutofit/>
        </a:bodyPr>
        <a:lstStyle/>
        <a:p>
          <a:pPr marL="0" lvl="0" indent="0" algn="r" defTabSz="889000">
            <a:lnSpc>
              <a:spcPct val="90000"/>
            </a:lnSpc>
            <a:spcBef>
              <a:spcPct val="0"/>
            </a:spcBef>
            <a:spcAft>
              <a:spcPct val="35000"/>
            </a:spcAft>
            <a:buNone/>
          </a:pPr>
          <a:endParaRPr lang="en-GB" sz="2000" kern="1200" dirty="0"/>
        </a:p>
      </dsp:txBody>
      <dsp:txXfrm>
        <a:off x="6889097" y="2231232"/>
        <a:ext cx="2727986" cy="453098"/>
      </dsp:txXfrm>
    </dsp:sp>
    <dsp:sp modelId="{CFBDFD7C-BF48-E741-949E-0C5EF4A26C2D}">
      <dsp:nvSpPr>
        <dsp:cNvPr id="0" name=""/>
        <dsp:cNvSpPr/>
      </dsp:nvSpPr>
      <dsp:spPr>
        <a:xfrm>
          <a:off x="8073937" y="158761"/>
          <a:ext cx="3068318" cy="45980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99608" rIns="156464" bIns="156464" numCol="1" spcCol="1270" anchor="t" anchorCtr="0">
          <a:noAutofit/>
        </a:bodyPr>
        <a:lstStyle/>
        <a:p>
          <a:pPr marL="228600" lvl="1" indent="-228600" algn="l" defTabSz="977900">
            <a:lnSpc>
              <a:spcPct val="90000"/>
            </a:lnSpc>
            <a:spcBef>
              <a:spcPts val="1200"/>
            </a:spcBef>
            <a:spcAft>
              <a:spcPts val="1596"/>
            </a:spcAft>
            <a:buChar char="•"/>
          </a:pPr>
          <a:endParaRPr lang="en-GB" sz="2200" b="1" kern="1200" dirty="0"/>
        </a:p>
        <a:p>
          <a:pPr marL="228600" lvl="1" indent="-228600" algn="l" defTabSz="977900">
            <a:lnSpc>
              <a:spcPct val="90000"/>
            </a:lnSpc>
            <a:spcBef>
              <a:spcPts val="1200"/>
            </a:spcBef>
            <a:spcAft>
              <a:spcPts val="1596"/>
            </a:spcAft>
            <a:buChar char="•"/>
          </a:pPr>
          <a:r>
            <a:rPr lang="en-US" sz="2200" b="1" kern="1200" dirty="0">
              <a:latin typeface="Calibri" panose="020F0502020204030204" pitchFamily="34" charset="0"/>
              <a:ea typeface="Calibri" panose="020F0502020204030204" pitchFamily="34" charset="0"/>
            </a:rPr>
            <a:t>Low</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Power</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Charging</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Methods</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and</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Charging</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10" dirty="0">
              <a:latin typeface="Calibri" panose="020F0502020204030204" pitchFamily="34" charset="0"/>
              <a:ea typeface="Calibri" panose="020F0502020204030204" pitchFamily="34" charset="0"/>
            </a:rPr>
            <a:t>Infrastructure</a:t>
          </a:r>
          <a:endParaRPr lang="en-GB" sz="2200" b="1" kern="1200" dirty="0"/>
        </a:p>
        <a:p>
          <a:pPr marL="228600" lvl="1" indent="-228600" algn="l" defTabSz="977900">
            <a:lnSpc>
              <a:spcPct val="90000"/>
            </a:lnSpc>
            <a:spcBef>
              <a:spcPts val="1200"/>
            </a:spcBef>
            <a:spcAft>
              <a:spcPts val="1596"/>
            </a:spcAft>
            <a:buChar char="•"/>
          </a:pPr>
          <a:r>
            <a:rPr lang="en-US" sz="2200" b="1" kern="1200" dirty="0">
              <a:latin typeface="Calibri" panose="020F0502020204030204" pitchFamily="34" charset="0"/>
              <a:ea typeface="Calibri" panose="020F0502020204030204" pitchFamily="34" charset="0"/>
            </a:rPr>
            <a:t>High</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Power</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Charging</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10" dirty="0">
              <a:latin typeface="Calibri" panose="020F0502020204030204" pitchFamily="34" charset="0"/>
              <a:ea typeface="Calibri" panose="020F0502020204030204" pitchFamily="34" charset="0"/>
            </a:rPr>
            <a:t>Methods</a:t>
          </a:r>
          <a:endParaRPr lang="en-IN" sz="2200" b="1" kern="1200" dirty="0">
            <a:latin typeface="Calibri" panose="020F0502020204030204" pitchFamily="34" charset="0"/>
            <a:ea typeface="Calibri" panose="020F0502020204030204" pitchFamily="34" charset="0"/>
          </a:endParaRPr>
        </a:p>
        <a:p>
          <a:pPr marL="228600" lvl="1" indent="-228600" algn="l" defTabSz="977900">
            <a:lnSpc>
              <a:spcPct val="90000"/>
            </a:lnSpc>
            <a:spcBef>
              <a:spcPts val="1200"/>
            </a:spcBef>
            <a:spcAft>
              <a:spcPts val="1596"/>
            </a:spcAft>
            <a:buChar char="•"/>
          </a:pPr>
          <a:r>
            <a:rPr lang="en-US" sz="2200" b="1" kern="1200" dirty="0">
              <a:latin typeface="Calibri" panose="020F0502020204030204" pitchFamily="34" charset="0"/>
              <a:ea typeface="Calibri" panose="020F0502020204030204" pitchFamily="34" charset="0"/>
            </a:rPr>
            <a:t>Charging</a:t>
          </a:r>
          <a:r>
            <a:rPr lang="en-US" sz="2200" b="1" kern="1200" spc="-65"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Infrastructure</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and</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dirty="0">
              <a:latin typeface="Calibri" panose="020F0502020204030204" pitchFamily="34" charset="0"/>
              <a:ea typeface="Calibri" panose="020F0502020204030204" pitchFamily="34" charset="0"/>
            </a:rPr>
            <a:t>Grid</a:t>
          </a:r>
          <a:r>
            <a:rPr lang="en-US" sz="2200" b="1" kern="1200" spc="-60" dirty="0">
              <a:latin typeface="Times New Roman" panose="02020603050405020304" pitchFamily="18" charset="0"/>
              <a:ea typeface="Calibri" panose="020F0502020204030204" pitchFamily="34" charset="0"/>
              <a:cs typeface="Calibri" panose="020F0502020204030204" pitchFamily="34" charset="0"/>
            </a:rPr>
            <a:t> </a:t>
          </a:r>
          <a:r>
            <a:rPr lang="en-US" sz="2200" b="1" kern="1200" spc="-10" dirty="0">
              <a:latin typeface="Calibri" panose="020F0502020204030204" pitchFamily="34" charset="0"/>
              <a:ea typeface="Calibri" panose="020F0502020204030204" pitchFamily="34" charset="0"/>
            </a:rPr>
            <a:t>Issues</a:t>
          </a:r>
          <a:endParaRPr lang="en-IN" sz="2200" b="1" kern="1200" dirty="0">
            <a:latin typeface="Calibri" panose="020F0502020204030204" pitchFamily="34" charset="0"/>
            <a:ea typeface="Calibri" panose="020F0502020204030204" pitchFamily="34" charset="0"/>
          </a:endParaRPr>
        </a:p>
      </dsp:txBody>
      <dsp:txXfrm>
        <a:off x="8073937" y="158761"/>
        <a:ext cx="3068318" cy="4598041"/>
      </dsp:txXfrm>
    </dsp:sp>
    <dsp:sp modelId="{A54DCE1B-5C87-5043-9178-4C2949012013}">
      <dsp:nvSpPr>
        <dsp:cNvPr id="0" name=""/>
        <dsp:cNvSpPr/>
      </dsp:nvSpPr>
      <dsp:spPr>
        <a:xfrm>
          <a:off x="8335908" y="232934"/>
          <a:ext cx="287464" cy="15368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CD4C8DA7-A80B-4533-8F13-73112DF43036}" type="datetimeFigureOut">
              <a:rPr lang="en-US" smtClean="0"/>
              <a:pPr/>
              <a:t>1/30/2026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26E421F-8466-48DE-B368-788C3B138F2F}"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BF364B3-5A92-ED4A-A324-223C6FF7D0C4}" type="datetimeFigureOut">
              <a:rPr lang="en-US" smtClean="0"/>
              <a:pPr/>
              <a:t>1/30/2026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5BB208A-D0F3-C845-AEE9-EFC218DF7A85}" type="slidenum">
              <a:rPr lang="en-US" smtClean="0"/>
              <a:pPr/>
              <a:t>‹#›</a:t>
            </a:fld>
            <a:endParaRPr lang="en-US"/>
          </a:p>
        </p:txBody>
      </p:sp>
    </p:spTree>
    <p:extLst>
      <p:ext uri="{BB962C8B-B14F-4D97-AF65-F5344CB8AC3E}">
        <p14:creationId xmlns:p14="http://schemas.microsoft.com/office/powerpoint/2010/main" val="1752128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ANRF will drive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missions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 meet its mandates of economic and societal impact. This includes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ANRF-led missions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+ANRF Missions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(complementing lead ministries or states).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ANRF-led missions, ANRF will coordinate ALL stakeholders, interdisciplinary sciences, technologies, translational ecosystems, and maintain a </a:t>
            </a:r>
            <a:r>
              <a:rPr lang="en-US" sz="1800" i="1" u="sng" kern="100" dirty="0">
                <a:effectLst/>
                <a:latin typeface="Aptos" panose="020B0004020202020204" pitchFamily="34" charset="0"/>
                <a:ea typeface="Aptos" panose="020B0004020202020204" pitchFamily="34" charset="0"/>
                <a:cs typeface="Times New Roman" panose="02020603050405020304" pitchFamily="18" charset="0"/>
              </a:rPr>
              <a:t>sustained campaign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research and innovation across all TRL levels to bootstrap new science-based value chains (economic impact), and/or societal impact pathways. At the same time ANRF recognizes the role of stakeholders and the private / public sector in scaling up impact. ANRF will aim to graduate missions once enough traction exists, and its catalytic role and capacity can be redeployed elsewhere. </a:t>
            </a:r>
          </a:p>
          <a:p>
            <a:endParaRPr lang="en-US" dirty="0"/>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depicted missions above are an illustrative list of </a:t>
            </a:r>
            <a:r>
              <a:rPr lang="en-US" sz="1800" b="1" u="sng" kern="100" dirty="0">
                <a:effectLst/>
                <a:latin typeface="Aptos" panose="020B0004020202020204" pitchFamily="34" charset="0"/>
                <a:ea typeface="Aptos" panose="020B0004020202020204" pitchFamily="34" charset="0"/>
                <a:cs typeface="Times New Roman" panose="02020603050405020304" pitchFamily="18" charset="0"/>
              </a:rPr>
              <a:t>ANRF-led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missions where ANRF drives the mission in an anchor role and brings together all stakeholders who in-turn will have significant skin in the game; and fosters sustained &amp; creative collaboration till the value-chains take off , or societal missions are well anchored for the long term in delivering stakeholders.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addition, ANRF can partner with ministries &amp; states on </a:t>
            </a:r>
            <a:r>
              <a:rPr lang="en-US" sz="1800" b="1" u="sng" kern="100" dirty="0">
                <a:effectLst/>
                <a:latin typeface="Aptos" panose="020B0004020202020204" pitchFamily="34" charset="0"/>
                <a:ea typeface="Aptos" panose="020B0004020202020204" pitchFamily="34" charset="0"/>
                <a:cs typeface="Times New Roman" panose="02020603050405020304" pitchFamily="18" charset="0"/>
              </a:rPr>
              <a:t>“+ANRF Missions.”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 illustrative list includes AI For Science, Reimagined Defense &amp; Security,  Advanced Materials, Next Gen Renewable Technologies &amp; Systems (Photovoltaics, Wind, Batteries, Green H2, …) , Leapfrog Health &amp;  Medical Technologies, Reimagined Drug/Pharmaceuticals, Reimagined Infrastructure.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all cases, ANRF is ultimately a catalyst to accelerate a reaction with exponential impact. Another analogy is to think of ANRF as all the supporting systems to ensure an airplane (“the ecosystem”) takes off. The plane taxies from the gates, coordinates with air traffic control, gets to the runway, accelerates and finally takes off. Long term impact post take-off will be driven by appropriate stakeholders.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Specific ANRF missions at any time will be prioritized based upon stakeholder consultation, co-investments, national priorities, potential for economic leadership, societal impact &amp; approved by Executive Council (EC) on the authority of Governing Board (GB).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+ANRF participation by partners in the ANRF missions are welcome.  +ANRF Partnerships (see next section) can also be used as incubation for future missions. ANRF will have an open and non-discriminatory approach to partners; but allow individual partners the agility &amp; ability to express their unique value propositions.  </a:t>
            </a:r>
          </a:p>
          <a:p>
            <a:pPr marL="0" marR="0">
              <a:lnSpc>
                <a:spcPct val="107000"/>
              </a:lnSpc>
              <a:spcAft>
                <a:spcPts val="800"/>
              </a:spcAft>
            </a:pPr>
            <a:r>
              <a:rPr lang="en-US" sz="1800" b="1" i="1" u="sng" kern="100" dirty="0">
                <a:effectLst/>
                <a:latin typeface="Aptos" panose="020B0004020202020204" pitchFamily="34" charset="0"/>
                <a:ea typeface="Aptos" panose="020B0004020202020204" pitchFamily="34" charset="0"/>
                <a:cs typeface="Times New Roman" panose="02020603050405020304" pitchFamily="18" charset="0"/>
              </a:rPr>
              <a:t>ANRF will think of Missions from a collective outcome stand point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i.e. NOT as a collection of individual projects, and within individual projects not just outcomes such as high quality publications (which are very important and necessary, but NOT sufficient). </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Impact on the nation via economic or societal value chains, the development of high end human capital, and collaborative social capital in the process is what matters.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two broad categories of outcomes: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1. </a:t>
            </a:r>
            <a:r>
              <a:rPr lang="en-US" sz="1800" b="1" u="sng" kern="100" dirty="0">
                <a:effectLst/>
                <a:latin typeface="Aptos" panose="020B0004020202020204" pitchFamily="34" charset="0"/>
                <a:ea typeface="Aptos" panose="020B0004020202020204" pitchFamily="34" charset="0"/>
                <a:cs typeface="Times New Roman" panose="02020603050405020304" pitchFamily="18" charset="0"/>
              </a:rPr>
              <a:t>Value-Chain Missions: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To bootstrap and </a:t>
            </a:r>
            <a:r>
              <a:rPr lang="en-US" sz="1800" b="1" i="1" u="sng" kern="100" dirty="0">
                <a:effectLst/>
                <a:latin typeface="Aptos" panose="020B0004020202020204" pitchFamily="34" charset="0"/>
                <a:ea typeface="Aptos" panose="020B0004020202020204" pitchFamily="34" charset="0"/>
                <a:cs typeface="Times New Roman" panose="02020603050405020304" pitchFamily="18" charset="0"/>
              </a:rPr>
              <a:t>jumpstart new deep science- and deep technology-based value chains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to emerge from India.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a:t>
            </a:r>
            <a:r>
              <a:rPr lang="en-US" sz="1800" b="1" u="sng" kern="100" dirty="0">
                <a:effectLst/>
                <a:latin typeface="Aptos" panose="020B0004020202020204" pitchFamily="34" charset="0"/>
                <a:ea typeface="Aptos" panose="020B0004020202020204" pitchFamily="34" charset="0"/>
                <a:cs typeface="Times New Roman" panose="02020603050405020304" pitchFamily="18" charset="0"/>
              </a:rPr>
              <a:t>Societal Missions: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To </a:t>
            </a:r>
            <a:r>
              <a:rPr lang="en-US" sz="1800" b="1" i="1" u="sng" kern="100" dirty="0">
                <a:effectLst/>
                <a:latin typeface="Aptos" panose="020B0004020202020204" pitchFamily="34" charset="0"/>
                <a:ea typeface="Aptos" panose="020B0004020202020204" pitchFamily="34" charset="0"/>
                <a:cs typeface="Times New Roman" panose="02020603050405020304" pitchFamily="18" charset="0"/>
              </a:rPr>
              <a:t>reimagine societal challenges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develop </a:t>
            </a:r>
            <a:r>
              <a:rPr lang="en-US" sz="1800" b="1" i="1" u="sng" kern="100" dirty="0">
                <a:effectLst/>
                <a:latin typeface="Aptos" panose="020B0004020202020204" pitchFamily="34" charset="0"/>
                <a:ea typeface="Aptos" panose="020B0004020202020204" pitchFamily="34" charset="0"/>
                <a:cs typeface="Times New Roman" panose="02020603050405020304" pitchFamily="18" charset="0"/>
              </a:rPr>
              <a:t>leapfrog / transformational solutions to significant societal challenges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an interdisciplinary approach across stakeholders.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By necessity, this will involve the participation of multiple types of stakeholders and entities (academia, industry, MSMEs, startups, labs, non-profits/NGOs, foundations, various parts of government), the sponsorship at the top most levels of each entity involved. Each mission will also focus on the goals/ends which are based upon impact, but have flexibility to pivot, with appropriate governance guard rails. High quality technical artifacts such as papers, patents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etc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are expected to be necessary, but NOT a sufficient part of the outcome measurements.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Detailed qualitative and quantitative assessments (with appropriate flexibility to empower judgement, and not penalize pivots) will be conducted. The heads of institutions will also be made formally aware of each major evaluation, and subsequent adjustments in resourcing, if any.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high level apex committee of cross-disciplinary, cross-institutional experts will be convened to continually refine governance norms; and a sustained effort to monitor the quality of governance &amp; process will be created that reports to the apex committee. ANRF will accumulate core capabilities to quickly set up, execute, govern, coordinate and graduate missions, supported by technical and business advisory councils, and mission governance / outcomes management expertise.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14B6A-22B0-4D5D-85BB-9576D77F23D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87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41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49BB5C4F-C1B1-008D-75BB-95D203A7C335}"/>
            </a:ext>
          </a:extLst>
        </p:cNvPr>
        <p:cNvGrpSpPr/>
        <p:nvPr/>
      </p:nvGrpSpPr>
      <p:grpSpPr>
        <a:xfrm>
          <a:off x="0" y="0"/>
          <a:ext cx="0" cy="0"/>
          <a:chOff x="0" y="0"/>
          <a:chExt cx="0" cy="0"/>
        </a:xfrm>
      </p:grpSpPr>
      <p:sp>
        <p:nvSpPr>
          <p:cNvPr id="110" name="Google Shape;110;g3505c8addfc_0_0:notes">
            <a:extLst>
              <a:ext uri="{FF2B5EF4-FFF2-40B4-BE49-F238E27FC236}">
                <a16:creationId xmlns:a16="http://schemas.microsoft.com/office/drawing/2014/main" id="{05547441-A80A-44BC-7D89-D7F1D70AF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05c8addfc_0_0:notes">
            <a:extLst>
              <a:ext uri="{FF2B5EF4-FFF2-40B4-BE49-F238E27FC236}">
                <a16:creationId xmlns:a16="http://schemas.microsoft.com/office/drawing/2014/main" id="{E6117B34-9042-E982-E729-84C3404DE8E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806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37F1-CFD0-BE4A-8FD8-8BDD14278C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72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4f571781c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4f571781ca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34f571781ca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0026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06D423-903C-9A5D-8192-BC38E9DA8A9F}"/>
              </a:ext>
            </a:extLst>
          </p:cNvPr>
          <p:cNvSpPr/>
          <p:nvPr userDrawn="1"/>
        </p:nvSpPr>
        <p:spPr>
          <a:xfrm rot="5400000">
            <a:off x="-3250095" y="3250095"/>
            <a:ext cx="6858000" cy="357809"/>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9781DB-263F-6613-C6E5-86E92477B527}"/>
              </a:ext>
            </a:extLst>
          </p:cNvPr>
          <p:cNvSpPr/>
          <p:nvPr userDrawn="1"/>
        </p:nvSpPr>
        <p:spPr>
          <a:xfrm>
            <a:off x="1505478" y="1460808"/>
            <a:ext cx="9810072" cy="3434576"/>
          </a:xfrm>
          <a:prstGeom prst="rect">
            <a:avLst/>
          </a:prstGeom>
          <a:solidFill>
            <a:srgbClr val="DCEDFF"/>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3600" b="1" dirty="0">
                <a:solidFill>
                  <a:srgbClr val="00B050"/>
                </a:solidFill>
              </a:rPr>
            </a:br>
            <a:br>
              <a:rPr lang="en-US" sz="3600" b="1" dirty="0">
                <a:solidFill>
                  <a:srgbClr val="00B050"/>
                </a:solidFill>
              </a:rPr>
            </a:br>
            <a:endParaRPr lang="en-US" sz="3200" dirty="0">
              <a:solidFill>
                <a:schemeClr val="tx1"/>
              </a:solidFill>
              <a:latin typeface="Calibri" panose="020F0502020204030204" pitchFamily="34" charset="0"/>
              <a:cs typeface="Calibri" panose="020F0502020204030204" pitchFamily="34" charset="0"/>
            </a:endParaRPr>
          </a:p>
        </p:txBody>
      </p:sp>
      <p:sp>
        <p:nvSpPr>
          <p:cNvPr id="5" name="Title 4"/>
          <p:cNvSpPr>
            <a:spLocks noGrp="1"/>
          </p:cNvSpPr>
          <p:nvPr>
            <p:ph type="title" hasCustomPrompt="1"/>
          </p:nvPr>
        </p:nvSpPr>
        <p:spPr>
          <a:xfrm>
            <a:off x="968828" y="2464524"/>
            <a:ext cx="10515600" cy="1325563"/>
          </a:xfrm>
        </p:spPr>
        <p:txBody>
          <a:bodyPr/>
          <a:lstStyle>
            <a:lvl1pPr algn="ctr">
              <a:defRPr b="1">
                <a:solidFill>
                  <a:srgbClr val="1530A6"/>
                </a:solidFill>
              </a:defRPr>
            </a:lvl1pPr>
          </a:lstStyle>
          <a:p>
            <a:r>
              <a:rPr lang="en-US" dirty="0"/>
              <a:t>Click to edit Master title style</a:t>
            </a:r>
            <a:br>
              <a:rPr lang="en-US" dirty="0"/>
            </a:br>
            <a:endParaRPr lang="en-US" dirty="0"/>
          </a:p>
        </p:txBody>
      </p:sp>
      <p:sp>
        <p:nvSpPr>
          <p:cNvPr id="18" name="Content Placeholder 17"/>
          <p:cNvSpPr>
            <a:spLocks noGrp="1"/>
          </p:cNvSpPr>
          <p:nvPr>
            <p:ph sz="quarter" idx="11"/>
          </p:nvPr>
        </p:nvSpPr>
        <p:spPr>
          <a:xfrm>
            <a:off x="1456107" y="3275057"/>
            <a:ext cx="9628641" cy="914400"/>
          </a:xfrm>
        </p:spPr>
        <p:txBody>
          <a:bodyPr>
            <a:normAutofit/>
          </a:bodyPr>
          <a:lstStyle>
            <a:lvl1pPr algn="ctr">
              <a:buNone/>
              <a:defRPr sz="3200">
                <a:solidFill>
                  <a:schemeClr val="accent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74996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5B46-ABE1-D0EA-0C95-3787EB1590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E37F9DE-0A9B-4741-D56A-50754F31A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C4978C2-9E86-3C3E-F969-D2C76E996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E1A838-5172-78ED-EC2F-29F96B117959}"/>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6" name="Footer Placeholder 5">
            <a:extLst>
              <a:ext uri="{FF2B5EF4-FFF2-40B4-BE49-F238E27FC236}">
                <a16:creationId xmlns:a16="http://schemas.microsoft.com/office/drawing/2014/main" id="{D90FBA71-BD41-3DBA-DED4-15D2EB3BD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E0FC9-A532-6D9B-B5CD-AF90CD25EE4B}"/>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297533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2081-9221-327E-47E2-9B6E778AEC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1E286CE-54D9-56B8-B0FD-81320080B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30F727-50D3-52E8-8CBB-E592CCA2B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8AFB43-7DDD-98EF-1049-4C506523E129}"/>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6" name="Footer Placeholder 5">
            <a:extLst>
              <a:ext uri="{FF2B5EF4-FFF2-40B4-BE49-F238E27FC236}">
                <a16:creationId xmlns:a16="http://schemas.microsoft.com/office/drawing/2014/main" id="{E7985A9B-2669-DD42-69DA-3222A31F4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96E440-960D-D17B-59E9-1B9DD8030A6C}"/>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1724861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727D-3F9B-1AE0-0F4F-38CE2AFE7BE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C0E05A-0C64-DAE9-6C9B-3238DFD36A1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A3ABF1-FD63-D913-DA38-5679B66108E3}"/>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5" name="Footer Placeholder 4">
            <a:extLst>
              <a:ext uri="{FF2B5EF4-FFF2-40B4-BE49-F238E27FC236}">
                <a16:creationId xmlns:a16="http://schemas.microsoft.com/office/drawing/2014/main" id="{30B9F10F-061A-A94F-E522-7BB49A821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244B8-E992-7EC3-863F-A8B5ADDC84B6}"/>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4162164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CB876-886F-835A-42ED-71C77C8D79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3A1B26-CDDE-4602-BA26-9D33295D30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C39F5-240E-AA07-60F9-5F00838ED333}"/>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5" name="Footer Placeholder 4">
            <a:extLst>
              <a:ext uri="{FF2B5EF4-FFF2-40B4-BE49-F238E27FC236}">
                <a16:creationId xmlns:a16="http://schemas.microsoft.com/office/drawing/2014/main" id="{5C6216ED-76D5-B9F1-D797-6D3B1E903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43EAC-476B-C45F-79B6-2CBEDC79213E}"/>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1355486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20B34-8817-2B58-2A33-947E0A9A8B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939F65-3C94-60AD-A0EE-FC6D34B72E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35F367-F37E-1B8A-5DCD-182750A0EFEE}"/>
              </a:ext>
            </a:extLst>
          </p:cNvPr>
          <p:cNvSpPr>
            <a:spLocks noGrp="1"/>
          </p:cNvSpPr>
          <p:nvPr>
            <p:ph type="dt" sz="half" idx="10"/>
          </p:nvPr>
        </p:nvSpPr>
        <p:spPr/>
        <p:txBody>
          <a:bodyPr/>
          <a:lstStyle/>
          <a:p>
            <a:fld id="{4EEB9529-CD68-41FD-A2DE-6E54BFB419B4}" type="datetimeFigureOut">
              <a:rPr lang="en-IN" smtClean="0"/>
              <a:t>30-01-2026</a:t>
            </a:fld>
            <a:endParaRPr lang="en-IN"/>
          </a:p>
        </p:txBody>
      </p:sp>
      <p:sp>
        <p:nvSpPr>
          <p:cNvPr id="5" name="Footer Placeholder 4">
            <a:extLst>
              <a:ext uri="{FF2B5EF4-FFF2-40B4-BE49-F238E27FC236}">
                <a16:creationId xmlns:a16="http://schemas.microsoft.com/office/drawing/2014/main" id="{2A91AAA1-98FC-9142-C2EE-1D81CC9C96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34C1E-D9D0-1F91-2E87-179B7291CBDC}"/>
              </a:ext>
            </a:extLst>
          </p:cNvPr>
          <p:cNvSpPr>
            <a:spLocks noGrp="1"/>
          </p:cNvSpPr>
          <p:nvPr>
            <p:ph type="sldNum" sz="quarter" idx="12"/>
          </p:nvPr>
        </p:nvSpPr>
        <p:spPr/>
        <p:txBody>
          <a:bodyPr/>
          <a:lstStyle/>
          <a:p>
            <a:fld id="{9A3C7439-0CAD-4F0D-BD6B-C58578E987EF}" type="slidenum">
              <a:rPr lang="en-IN" smtClean="0"/>
              <a:t>‹#›</a:t>
            </a:fld>
            <a:endParaRPr lang="en-IN"/>
          </a:p>
        </p:txBody>
      </p:sp>
    </p:spTree>
    <p:extLst>
      <p:ext uri="{BB962C8B-B14F-4D97-AF65-F5344CB8AC3E}">
        <p14:creationId xmlns:p14="http://schemas.microsoft.com/office/powerpoint/2010/main" val="2862704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13" name="Google Shape;13;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96862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9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2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3331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0E6E-DE55-B8C4-B73E-49B59DC80845}"/>
              </a:ext>
            </a:extLst>
          </p:cNvPr>
          <p:cNvSpPr>
            <a:spLocks noGrp="1"/>
          </p:cNvSpPr>
          <p:nvPr>
            <p:ph type="title"/>
          </p:nvPr>
        </p:nvSpPr>
        <p:spPr>
          <a:xfrm>
            <a:off x="214604" y="207732"/>
            <a:ext cx="11893206" cy="606425"/>
          </a:xfrm>
        </p:spPr>
        <p:txBody>
          <a:bodyPr>
            <a:normAutofit/>
          </a:bodyPr>
          <a:lstStyle>
            <a:lvl1pPr algn="r">
              <a:defRPr lang="en-US" sz="3400" b="0" kern="1200" dirty="0">
                <a:solidFill>
                  <a:srgbClr val="1530A6"/>
                </a:solidFill>
                <a:latin typeface="+mn-lt"/>
                <a:ea typeface="+mj-ea"/>
                <a:cs typeface="Futura Medium" panose="020B0602020204020303" pitchFamily="34" charset="-79"/>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584B816-C4C3-C18B-8263-E4D8001D4725}"/>
              </a:ext>
            </a:extLst>
          </p:cNvPr>
          <p:cNvSpPr>
            <a:spLocks noGrp="1"/>
          </p:cNvSpPr>
          <p:nvPr>
            <p:ph idx="1"/>
          </p:nvPr>
        </p:nvSpPr>
        <p:spPr>
          <a:xfrm>
            <a:off x="279917" y="1156996"/>
            <a:ext cx="11653935" cy="54864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Rectangle 6">
            <a:extLst>
              <a:ext uri="{FF2B5EF4-FFF2-40B4-BE49-F238E27FC236}">
                <a16:creationId xmlns:a16="http://schemas.microsoft.com/office/drawing/2014/main" id="{326A5E9E-B90C-1C8A-9F68-7E4D19ECDE29}"/>
              </a:ext>
            </a:extLst>
          </p:cNvPr>
          <p:cNvSpPr/>
          <p:nvPr userDrawn="1"/>
        </p:nvSpPr>
        <p:spPr>
          <a:xfrm rot="5400000">
            <a:off x="-3321000" y="3321000"/>
            <a:ext cx="6858000" cy="216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212449-9500-5800-C239-799E85C45A50}"/>
              </a:ext>
            </a:extLst>
          </p:cNvPr>
          <p:cNvSpPr/>
          <p:nvPr userDrawn="1"/>
        </p:nvSpPr>
        <p:spPr>
          <a:xfrm rot="10800000">
            <a:off x="3300413" y="761956"/>
            <a:ext cx="8891586" cy="144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19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0E6E-DE55-B8C4-B73E-49B59DC80845}"/>
              </a:ext>
            </a:extLst>
          </p:cNvPr>
          <p:cNvSpPr>
            <a:spLocks noGrp="1"/>
          </p:cNvSpPr>
          <p:nvPr>
            <p:ph type="title"/>
          </p:nvPr>
        </p:nvSpPr>
        <p:spPr>
          <a:xfrm>
            <a:off x="214604" y="207732"/>
            <a:ext cx="11893206" cy="606425"/>
          </a:xfrm>
        </p:spPr>
        <p:txBody>
          <a:bodyPr>
            <a:normAutofit/>
          </a:bodyPr>
          <a:lstStyle>
            <a:lvl1pPr algn="r">
              <a:defRPr lang="en-US" sz="3400" b="0" kern="1200" dirty="0">
                <a:solidFill>
                  <a:srgbClr val="1530A6"/>
                </a:solidFill>
                <a:latin typeface="+mn-lt"/>
                <a:ea typeface="+mj-ea"/>
                <a:cs typeface="Futura Medium" panose="020B0602020204020303" pitchFamily="34" charset="-79"/>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584B816-C4C3-C18B-8263-E4D8001D4725}"/>
              </a:ext>
            </a:extLst>
          </p:cNvPr>
          <p:cNvSpPr>
            <a:spLocks noGrp="1"/>
          </p:cNvSpPr>
          <p:nvPr>
            <p:ph idx="1"/>
          </p:nvPr>
        </p:nvSpPr>
        <p:spPr>
          <a:xfrm>
            <a:off x="642249" y="1508371"/>
            <a:ext cx="10515600" cy="4351338"/>
          </a:xfrm>
        </p:spPr>
        <p:txBody>
          <a:bodyPr/>
          <a:lstStyle>
            <a:lvl1pPr>
              <a:defRPr sz="2400"/>
            </a:lvl1pPr>
            <a:lvl2pPr>
              <a:defRPr sz="2200"/>
            </a:lvl2pPr>
          </a:lstStyle>
          <a:p>
            <a:pPr lvl="0"/>
            <a:r>
              <a:rPr lang="en-GB" dirty="0"/>
              <a:t>Click to edit Master text styles</a:t>
            </a:r>
          </a:p>
          <a:p>
            <a:pPr lvl="1"/>
            <a:r>
              <a:rPr lang="en-GB" dirty="0"/>
              <a:t>Second level</a:t>
            </a:r>
          </a:p>
        </p:txBody>
      </p:sp>
      <p:sp>
        <p:nvSpPr>
          <p:cNvPr id="7" name="Rectangle 6">
            <a:extLst>
              <a:ext uri="{FF2B5EF4-FFF2-40B4-BE49-F238E27FC236}">
                <a16:creationId xmlns:a16="http://schemas.microsoft.com/office/drawing/2014/main" id="{326A5E9E-B90C-1C8A-9F68-7E4D19ECDE29}"/>
              </a:ext>
            </a:extLst>
          </p:cNvPr>
          <p:cNvSpPr/>
          <p:nvPr userDrawn="1"/>
        </p:nvSpPr>
        <p:spPr>
          <a:xfrm rot="5400000">
            <a:off x="-3321000" y="3321000"/>
            <a:ext cx="6858000" cy="216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212449-9500-5800-C239-799E85C45A50}"/>
              </a:ext>
            </a:extLst>
          </p:cNvPr>
          <p:cNvSpPr/>
          <p:nvPr userDrawn="1"/>
        </p:nvSpPr>
        <p:spPr>
          <a:xfrm rot="10800000">
            <a:off x="3300413" y="761956"/>
            <a:ext cx="8891586" cy="144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19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0E6E-DE55-B8C4-B73E-49B59DC80845}"/>
              </a:ext>
            </a:extLst>
          </p:cNvPr>
          <p:cNvSpPr>
            <a:spLocks noGrp="1"/>
          </p:cNvSpPr>
          <p:nvPr>
            <p:ph type="title"/>
          </p:nvPr>
        </p:nvSpPr>
        <p:spPr>
          <a:xfrm>
            <a:off x="214604" y="207732"/>
            <a:ext cx="11893206" cy="606425"/>
          </a:xfrm>
        </p:spPr>
        <p:txBody>
          <a:bodyPr>
            <a:normAutofit/>
          </a:bodyPr>
          <a:lstStyle>
            <a:lvl1pPr algn="r">
              <a:defRPr lang="en-US" sz="3400" b="0" kern="1200" dirty="0">
                <a:solidFill>
                  <a:srgbClr val="1530A6"/>
                </a:solidFill>
                <a:latin typeface="+mn-lt"/>
                <a:ea typeface="+mj-ea"/>
                <a:cs typeface="Futura Medium" panose="020B0602020204020303" pitchFamily="34" charset="-79"/>
              </a:defRPr>
            </a:lvl1pPr>
          </a:lstStyle>
          <a:p>
            <a:r>
              <a:rPr lang="en-GB" dirty="0"/>
              <a:t>Click to edit Master title style</a:t>
            </a:r>
            <a:endParaRPr lang="en-US" dirty="0"/>
          </a:p>
        </p:txBody>
      </p:sp>
      <p:sp>
        <p:nvSpPr>
          <p:cNvPr id="7" name="Rectangle 6">
            <a:extLst>
              <a:ext uri="{FF2B5EF4-FFF2-40B4-BE49-F238E27FC236}">
                <a16:creationId xmlns:a16="http://schemas.microsoft.com/office/drawing/2014/main" id="{326A5E9E-B90C-1C8A-9F68-7E4D19ECDE29}"/>
              </a:ext>
            </a:extLst>
          </p:cNvPr>
          <p:cNvSpPr/>
          <p:nvPr userDrawn="1"/>
        </p:nvSpPr>
        <p:spPr>
          <a:xfrm rot="5400000">
            <a:off x="-3321000" y="3321000"/>
            <a:ext cx="6858000" cy="216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212449-9500-5800-C239-799E85C45A50}"/>
              </a:ext>
            </a:extLst>
          </p:cNvPr>
          <p:cNvSpPr/>
          <p:nvPr userDrawn="1"/>
        </p:nvSpPr>
        <p:spPr>
          <a:xfrm rot="10800000">
            <a:off x="3300413" y="761956"/>
            <a:ext cx="8891586" cy="144000"/>
          </a:xfrm>
          <a:prstGeom prst="rect">
            <a:avLst/>
          </a:prstGeom>
          <a:solidFill>
            <a:srgbClr val="ABD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5E8693-B7A3-DDA3-3811-43945131D75B}"/>
              </a:ext>
            </a:extLst>
          </p:cNvPr>
          <p:cNvSpPr/>
          <p:nvPr userDrawn="1"/>
        </p:nvSpPr>
        <p:spPr>
          <a:xfrm>
            <a:off x="752016" y="1197912"/>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26" name="Right Arrow 25">
            <a:extLst>
              <a:ext uri="{FF2B5EF4-FFF2-40B4-BE49-F238E27FC236}">
                <a16:creationId xmlns:a16="http://schemas.microsoft.com/office/drawing/2014/main" id="{50AF4F17-D419-178F-2532-EAB3A0B5D012}"/>
              </a:ext>
            </a:extLst>
          </p:cNvPr>
          <p:cNvSpPr/>
          <p:nvPr userDrawn="1"/>
        </p:nvSpPr>
        <p:spPr>
          <a:xfrm>
            <a:off x="2948244" y="1806127"/>
            <a:ext cx="457200"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AFEF0A2-D472-7CBE-628C-031C7098C63C}"/>
              </a:ext>
            </a:extLst>
          </p:cNvPr>
          <p:cNvSpPr txBox="1"/>
          <p:nvPr userDrawn="1"/>
        </p:nvSpPr>
        <p:spPr>
          <a:xfrm>
            <a:off x="850907" y="1271279"/>
            <a:ext cx="4644824" cy="400110"/>
          </a:xfrm>
          <a:prstGeom prst="rect">
            <a:avLst/>
          </a:prstGeom>
          <a:noFill/>
        </p:spPr>
        <p:txBody>
          <a:bodyPr wrap="square" rtlCol="0">
            <a:spAutoFit/>
          </a:bodyPr>
          <a:lstStyle/>
          <a:p>
            <a:pPr algn="ctr"/>
            <a:r>
              <a:rPr lang="en-US" sz="2000" b="1" dirty="0"/>
              <a:t>Global Innovation Index</a:t>
            </a:r>
          </a:p>
        </p:txBody>
      </p:sp>
      <p:sp>
        <p:nvSpPr>
          <p:cNvPr id="32" name="Rectangle 31">
            <a:extLst>
              <a:ext uri="{FF2B5EF4-FFF2-40B4-BE49-F238E27FC236}">
                <a16:creationId xmlns:a16="http://schemas.microsoft.com/office/drawing/2014/main" id="{1A5E8693-B7A3-DDA3-3811-43945131D75B}"/>
              </a:ext>
            </a:extLst>
          </p:cNvPr>
          <p:cNvSpPr/>
          <p:nvPr userDrawn="1"/>
        </p:nvSpPr>
        <p:spPr>
          <a:xfrm>
            <a:off x="6549438" y="1210353"/>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33" name="Right Arrow 32">
            <a:extLst>
              <a:ext uri="{FF2B5EF4-FFF2-40B4-BE49-F238E27FC236}">
                <a16:creationId xmlns:a16="http://schemas.microsoft.com/office/drawing/2014/main" id="{50AF4F17-D419-178F-2532-EAB3A0B5D012}"/>
              </a:ext>
            </a:extLst>
          </p:cNvPr>
          <p:cNvSpPr/>
          <p:nvPr userDrawn="1"/>
        </p:nvSpPr>
        <p:spPr>
          <a:xfrm>
            <a:off x="8745666" y="1818568"/>
            <a:ext cx="457200"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7584B816-C4C3-C18B-8263-E4D8001D4725}"/>
              </a:ext>
            </a:extLst>
          </p:cNvPr>
          <p:cNvSpPr>
            <a:spLocks noGrp="1"/>
          </p:cNvSpPr>
          <p:nvPr>
            <p:ph idx="1"/>
          </p:nvPr>
        </p:nvSpPr>
        <p:spPr>
          <a:xfrm>
            <a:off x="6819120" y="1760312"/>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43" name="Content Placeholder 2">
            <a:extLst>
              <a:ext uri="{FF2B5EF4-FFF2-40B4-BE49-F238E27FC236}">
                <a16:creationId xmlns:a16="http://schemas.microsoft.com/office/drawing/2014/main" id="{7584B816-C4C3-C18B-8263-E4D8001D4725}"/>
              </a:ext>
            </a:extLst>
          </p:cNvPr>
          <p:cNvSpPr>
            <a:spLocks noGrp="1"/>
          </p:cNvSpPr>
          <p:nvPr>
            <p:ph idx="10"/>
          </p:nvPr>
        </p:nvSpPr>
        <p:spPr>
          <a:xfrm>
            <a:off x="6635604" y="1306197"/>
            <a:ext cx="4766404" cy="479036"/>
          </a:xfrm>
        </p:spPr>
        <p:txBody>
          <a:bodyPr wrap="none">
            <a:noAutofit/>
          </a:bodyPr>
          <a:lstStyle>
            <a:lvl1pPr algn="ctr">
              <a:buNone/>
              <a:defRPr sz="1800" b="1"/>
            </a:lvl1pPr>
          </a:lstStyle>
          <a:p>
            <a:pPr lvl="0"/>
            <a:r>
              <a:rPr lang="en-GB" dirty="0"/>
              <a:t>Click to edit </a:t>
            </a:r>
          </a:p>
        </p:txBody>
      </p:sp>
      <p:sp>
        <p:nvSpPr>
          <p:cNvPr id="44" name="Content Placeholder 2">
            <a:extLst>
              <a:ext uri="{FF2B5EF4-FFF2-40B4-BE49-F238E27FC236}">
                <a16:creationId xmlns:a16="http://schemas.microsoft.com/office/drawing/2014/main" id="{7584B816-C4C3-C18B-8263-E4D8001D4725}"/>
              </a:ext>
            </a:extLst>
          </p:cNvPr>
          <p:cNvSpPr>
            <a:spLocks noGrp="1"/>
          </p:cNvSpPr>
          <p:nvPr>
            <p:ph idx="11"/>
          </p:nvPr>
        </p:nvSpPr>
        <p:spPr>
          <a:xfrm>
            <a:off x="9556099" y="1754091"/>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45" name="Content Placeholder 2">
            <a:extLst>
              <a:ext uri="{FF2B5EF4-FFF2-40B4-BE49-F238E27FC236}">
                <a16:creationId xmlns:a16="http://schemas.microsoft.com/office/drawing/2014/main" id="{7584B816-C4C3-C18B-8263-E4D8001D4725}"/>
              </a:ext>
            </a:extLst>
          </p:cNvPr>
          <p:cNvSpPr>
            <a:spLocks noGrp="1"/>
          </p:cNvSpPr>
          <p:nvPr>
            <p:ph idx="12"/>
          </p:nvPr>
        </p:nvSpPr>
        <p:spPr>
          <a:xfrm>
            <a:off x="7231226" y="2304597"/>
            <a:ext cx="3424335" cy="479036"/>
          </a:xfrm>
        </p:spPr>
        <p:txBody>
          <a:bodyPr tIns="36000" bIns="36000" anchor="ctr">
            <a:noAutofit/>
          </a:bodyPr>
          <a:lstStyle>
            <a:lvl1pPr algn="ctr">
              <a:buNone/>
              <a:defRPr sz="1800" b="0" i="1">
                <a:solidFill>
                  <a:srgbClr val="C00000"/>
                </a:solidFill>
                <a:latin typeface="+mn-lt"/>
              </a:defRPr>
            </a:lvl1pPr>
          </a:lstStyle>
          <a:p>
            <a:pPr lvl="0"/>
            <a:endParaRPr lang="en-GB" dirty="0"/>
          </a:p>
          <a:p>
            <a:pPr lvl="0"/>
            <a:r>
              <a:rPr lang="en-GB" dirty="0"/>
              <a:t>Click to edit</a:t>
            </a:r>
          </a:p>
          <a:p>
            <a:pPr lvl="0"/>
            <a:r>
              <a:rPr lang="en-GB" dirty="0"/>
              <a:t> </a:t>
            </a:r>
          </a:p>
        </p:txBody>
      </p:sp>
      <p:sp>
        <p:nvSpPr>
          <p:cNvPr id="46" name="Rectangle 45">
            <a:extLst>
              <a:ext uri="{FF2B5EF4-FFF2-40B4-BE49-F238E27FC236}">
                <a16:creationId xmlns:a16="http://schemas.microsoft.com/office/drawing/2014/main" id="{1A5E8693-B7A3-DDA3-3811-43945131D75B}"/>
              </a:ext>
            </a:extLst>
          </p:cNvPr>
          <p:cNvSpPr/>
          <p:nvPr userDrawn="1"/>
        </p:nvSpPr>
        <p:spPr>
          <a:xfrm>
            <a:off x="748907" y="3023613"/>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47" name="Right Arrow 46">
            <a:extLst>
              <a:ext uri="{FF2B5EF4-FFF2-40B4-BE49-F238E27FC236}">
                <a16:creationId xmlns:a16="http://schemas.microsoft.com/office/drawing/2014/main" id="{50AF4F17-D419-178F-2532-EAB3A0B5D012}"/>
              </a:ext>
            </a:extLst>
          </p:cNvPr>
          <p:cNvSpPr/>
          <p:nvPr userDrawn="1"/>
        </p:nvSpPr>
        <p:spPr>
          <a:xfrm>
            <a:off x="2945135" y="3631828"/>
            <a:ext cx="457200"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7584B816-C4C3-C18B-8263-E4D8001D4725}"/>
              </a:ext>
            </a:extLst>
          </p:cNvPr>
          <p:cNvSpPr>
            <a:spLocks noGrp="1"/>
          </p:cNvSpPr>
          <p:nvPr>
            <p:ph idx="13"/>
          </p:nvPr>
        </p:nvSpPr>
        <p:spPr>
          <a:xfrm>
            <a:off x="1018589" y="3573572"/>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49" name="Content Placeholder 2">
            <a:extLst>
              <a:ext uri="{FF2B5EF4-FFF2-40B4-BE49-F238E27FC236}">
                <a16:creationId xmlns:a16="http://schemas.microsoft.com/office/drawing/2014/main" id="{7584B816-C4C3-C18B-8263-E4D8001D4725}"/>
              </a:ext>
            </a:extLst>
          </p:cNvPr>
          <p:cNvSpPr>
            <a:spLocks noGrp="1"/>
          </p:cNvSpPr>
          <p:nvPr>
            <p:ph idx="14"/>
          </p:nvPr>
        </p:nvSpPr>
        <p:spPr>
          <a:xfrm>
            <a:off x="835072" y="3119457"/>
            <a:ext cx="4809947" cy="479036"/>
          </a:xfrm>
        </p:spPr>
        <p:txBody>
          <a:bodyPr>
            <a:normAutofit/>
          </a:bodyPr>
          <a:lstStyle>
            <a:lvl1pPr algn="ctr">
              <a:buNone/>
              <a:defRPr sz="1800" b="1"/>
            </a:lvl1pPr>
          </a:lstStyle>
          <a:p>
            <a:pPr lvl="0"/>
            <a:r>
              <a:rPr lang="en-GB" dirty="0"/>
              <a:t>Click to edit </a:t>
            </a:r>
          </a:p>
        </p:txBody>
      </p:sp>
      <p:sp>
        <p:nvSpPr>
          <p:cNvPr id="50" name="Content Placeholder 2">
            <a:extLst>
              <a:ext uri="{FF2B5EF4-FFF2-40B4-BE49-F238E27FC236}">
                <a16:creationId xmlns:a16="http://schemas.microsoft.com/office/drawing/2014/main" id="{7584B816-C4C3-C18B-8263-E4D8001D4725}"/>
              </a:ext>
            </a:extLst>
          </p:cNvPr>
          <p:cNvSpPr>
            <a:spLocks noGrp="1"/>
          </p:cNvSpPr>
          <p:nvPr>
            <p:ph idx="15"/>
          </p:nvPr>
        </p:nvSpPr>
        <p:spPr>
          <a:xfrm>
            <a:off x="3755568" y="3567351"/>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52" name="Rectangle 51">
            <a:extLst>
              <a:ext uri="{FF2B5EF4-FFF2-40B4-BE49-F238E27FC236}">
                <a16:creationId xmlns:a16="http://schemas.microsoft.com/office/drawing/2014/main" id="{1A5E8693-B7A3-DDA3-3811-43945131D75B}"/>
              </a:ext>
            </a:extLst>
          </p:cNvPr>
          <p:cNvSpPr/>
          <p:nvPr userDrawn="1"/>
        </p:nvSpPr>
        <p:spPr>
          <a:xfrm>
            <a:off x="6552542" y="3014340"/>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54" name="Content Placeholder 2">
            <a:extLst>
              <a:ext uri="{FF2B5EF4-FFF2-40B4-BE49-F238E27FC236}">
                <a16:creationId xmlns:a16="http://schemas.microsoft.com/office/drawing/2014/main" id="{7584B816-C4C3-C18B-8263-E4D8001D4725}"/>
              </a:ext>
            </a:extLst>
          </p:cNvPr>
          <p:cNvSpPr>
            <a:spLocks noGrp="1"/>
          </p:cNvSpPr>
          <p:nvPr>
            <p:ph idx="17"/>
          </p:nvPr>
        </p:nvSpPr>
        <p:spPr>
          <a:xfrm>
            <a:off x="6822224" y="3564299"/>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55" name="Content Placeholder 2">
            <a:extLst>
              <a:ext uri="{FF2B5EF4-FFF2-40B4-BE49-F238E27FC236}">
                <a16:creationId xmlns:a16="http://schemas.microsoft.com/office/drawing/2014/main" id="{7584B816-C4C3-C18B-8263-E4D8001D4725}"/>
              </a:ext>
            </a:extLst>
          </p:cNvPr>
          <p:cNvSpPr>
            <a:spLocks noGrp="1"/>
          </p:cNvSpPr>
          <p:nvPr>
            <p:ph idx="18"/>
          </p:nvPr>
        </p:nvSpPr>
        <p:spPr>
          <a:xfrm>
            <a:off x="6638708" y="3110184"/>
            <a:ext cx="4828614" cy="479036"/>
          </a:xfrm>
        </p:spPr>
        <p:txBody>
          <a:bodyPr>
            <a:normAutofit/>
          </a:bodyPr>
          <a:lstStyle>
            <a:lvl1pPr algn="ctr">
              <a:buNone/>
              <a:defRPr sz="1800" b="1"/>
            </a:lvl1pPr>
          </a:lstStyle>
          <a:p>
            <a:pPr lvl="0"/>
            <a:r>
              <a:rPr lang="en-GB" dirty="0"/>
              <a:t>Click to edit </a:t>
            </a:r>
          </a:p>
        </p:txBody>
      </p:sp>
      <p:sp>
        <p:nvSpPr>
          <p:cNvPr id="56" name="Content Placeholder 2">
            <a:extLst>
              <a:ext uri="{FF2B5EF4-FFF2-40B4-BE49-F238E27FC236}">
                <a16:creationId xmlns:a16="http://schemas.microsoft.com/office/drawing/2014/main" id="{7584B816-C4C3-C18B-8263-E4D8001D4725}"/>
              </a:ext>
            </a:extLst>
          </p:cNvPr>
          <p:cNvSpPr>
            <a:spLocks noGrp="1"/>
          </p:cNvSpPr>
          <p:nvPr>
            <p:ph idx="19"/>
          </p:nvPr>
        </p:nvSpPr>
        <p:spPr>
          <a:xfrm>
            <a:off x="9559203" y="3558078"/>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58" name="Rectangle 57">
            <a:extLst>
              <a:ext uri="{FF2B5EF4-FFF2-40B4-BE49-F238E27FC236}">
                <a16:creationId xmlns:a16="http://schemas.microsoft.com/office/drawing/2014/main" id="{1A5E8693-B7A3-DDA3-3811-43945131D75B}"/>
              </a:ext>
            </a:extLst>
          </p:cNvPr>
          <p:cNvSpPr/>
          <p:nvPr userDrawn="1"/>
        </p:nvSpPr>
        <p:spPr>
          <a:xfrm>
            <a:off x="758238" y="4861731"/>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59" name="Right Arrow 58">
            <a:extLst>
              <a:ext uri="{FF2B5EF4-FFF2-40B4-BE49-F238E27FC236}">
                <a16:creationId xmlns:a16="http://schemas.microsoft.com/office/drawing/2014/main" id="{50AF4F17-D419-178F-2532-EAB3A0B5D012}"/>
              </a:ext>
            </a:extLst>
          </p:cNvPr>
          <p:cNvSpPr/>
          <p:nvPr userDrawn="1"/>
        </p:nvSpPr>
        <p:spPr>
          <a:xfrm>
            <a:off x="2954466" y="5647235"/>
            <a:ext cx="457200"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7584B816-C4C3-C18B-8263-E4D8001D4725}"/>
              </a:ext>
            </a:extLst>
          </p:cNvPr>
          <p:cNvSpPr>
            <a:spLocks noGrp="1"/>
          </p:cNvSpPr>
          <p:nvPr>
            <p:ph idx="21"/>
          </p:nvPr>
        </p:nvSpPr>
        <p:spPr>
          <a:xfrm>
            <a:off x="1027920" y="5588979"/>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61" name="Content Placeholder 2">
            <a:extLst>
              <a:ext uri="{FF2B5EF4-FFF2-40B4-BE49-F238E27FC236}">
                <a16:creationId xmlns:a16="http://schemas.microsoft.com/office/drawing/2014/main" id="{7584B816-C4C3-C18B-8263-E4D8001D4725}"/>
              </a:ext>
            </a:extLst>
          </p:cNvPr>
          <p:cNvSpPr>
            <a:spLocks noGrp="1"/>
          </p:cNvSpPr>
          <p:nvPr>
            <p:ph idx="22"/>
          </p:nvPr>
        </p:nvSpPr>
        <p:spPr>
          <a:xfrm>
            <a:off x="844404" y="5134864"/>
            <a:ext cx="4837939" cy="479036"/>
          </a:xfrm>
        </p:spPr>
        <p:txBody>
          <a:bodyPr>
            <a:normAutofit/>
          </a:bodyPr>
          <a:lstStyle>
            <a:lvl1pPr algn="ctr">
              <a:buNone/>
              <a:defRPr sz="1800" b="1"/>
            </a:lvl1pPr>
          </a:lstStyle>
          <a:p>
            <a:pPr lvl="0"/>
            <a:r>
              <a:rPr lang="en-GB" dirty="0"/>
              <a:t>Click to edit </a:t>
            </a:r>
          </a:p>
        </p:txBody>
      </p:sp>
      <p:sp>
        <p:nvSpPr>
          <p:cNvPr id="62" name="Content Placeholder 2">
            <a:extLst>
              <a:ext uri="{FF2B5EF4-FFF2-40B4-BE49-F238E27FC236}">
                <a16:creationId xmlns:a16="http://schemas.microsoft.com/office/drawing/2014/main" id="{7584B816-C4C3-C18B-8263-E4D8001D4725}"/>
              </a:ext>
            </a:extLst>
          </p:cNvPr>
          <p:cNvSpPr>
            <a:spLocks noGrp="1"/>
          </p:cNvSpPr>
          <p:nvPr>
            <p:ph idx="23"/>
          </p:nvPr>
        </p:nvSpPr>
        <p:spPr>
          <a:xfrm>
            <a:off x="3764899" y="5582758"/>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64" name="Rectangle 63">
            <a:extLst>
              <a:ext uri="{FF2B5EF4-FFF2-40B4-BE49-F238E27FC236}">
                <a16:creationId xmlns:a16="http://schemas.microsoft.com/office/drawing/2014/main" id="{1A5E8693-B7A3-DDA3-3811-43945131D75B}"/>
              </a:ext>
            </a:extLst>
          </p:cNvPr>
          <p:cNvSpPr/>
          <p:nvPr userDrawn="1"/>
        </p:nvSpPr>
        <p:spPr>
          <a:xfrm>
            <a:off x="6552542" y="4861878"/>
            <a:ext cx="5059702" cy="1629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65" name="Right Arrow 64">
            <a:extLst>
              <a:ext uri="{FF2B5EF4-FFF2-40B4-BE49-F238E27FC236}">
                <a16:creationId xmlns:a16="http://schemas.microsoft.com/office/drawing/2014/main" id="{50AF4F17-D419-178F-2532-EAB3A0B5D012}"/>
              </a:ext>
            </a:extLst>
          </p:cNvPr>
          <p:cNvSpPr/>
          <p:nvPr userDrawn="1"/>
        </p:nvSpPr>
        <p:spPr>
          <a:xfrm>
            <a:off x="8748770" y="5647382"/>
            <a:ext cx="457200"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ontent Placeholder 2">
            <a:extLst>
              <a:ext uri="{FF2B5EF4-FFF2-40B4-BE49-F238E27FC236}">
                <a16:creationId xmlns:a16="http://schemas.microsoft.com/office/drawing/2014/main" id="{7584B816-C4C3-C18B-8263-E4D8001D4725}"/>
              </a:ext>
            </a:extLst>
          </p:cNvPr>
          <p:cNvSpPr>
            <a:spLocks noGrp="1"/>
          </p:cNvSpPr>
          <p:nvPr>
            <p:ph idx="25"/>
          </p:nvPr>
        </p:nvSpPr>
        <p:spPr>
          <a:xfrm>
            <a:off x="6822224" y="5589126"/>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67" name="Content Placeholder 2">
            <a:extLst>
              <a:ext uri="{FF2B5EF4-FFF2-40B4-BE49-F238E27FC236}">
                <a16:creationId xmlns:a16="http://schemas.microsoft.com/office/drawing/2014/main" id="{7584B816-C4C3-C18B-8263-E4D8001D4725}"/>
              </a:ext>
            </a:extLst>
          </p:cNvPr>
          <p:cNvSpPr>
            <a:spLocks noGrp="1"/>
          </p:cNvSpPr>
          <p:nvPr>
            <p:ph idx="26"/>
          </p:nvPr>
        </p:nvSpPr>
        <p:spPr>
          <a:xfrm>
            <a:off x="6638708" y="5135011"/>
            <a:ext cx="4828614" cy="479036"/>
          </a:xfrm>
        </p:spPr>
        <p:txBody>
          <a:bodyPr>
            <a:normAutofit/>
          </a:bodyPr>
          <a:lstStyle>
            <a:lvl1pPr algn="ctr">
              <a:buNone/>
              <a:defRPr sz="1800" b="1"/>
            </a:lvl1pPr>
          </a:lstStyle>
          <a:p>
            <a:pPr lvl="0"/>
            <a:r>
              <a:rPr lang="en-GB" dirty="0"/>
              <a:t>Click to edit </a:t>
            </a:r>
          </a:p>
        </p:txBody>
      </p:sp>
      <p:sp>
        <p:nvSpPr>
          <p:cNvPr id="68" name="Content Placeholder 2">
            <a:extLst>
              <a:ext uri="{FF2B5EF4-FFF2-40B4-BE49-F238E27FC236}">
                <a16:creationId xmlns:a16="http://schemas.microsoft.com/office/drawing/2014/main" id="{7584B816-C4C3-C18B-8263-E4D8001D4725}"/>
              </a:ext>
            </a:extLst>
          </p:cNvPr>
          <p:cNvSpPr>
            <a:spLocks noGrp="1"/>
          </p:cNvSpPr>
          <p:nvPr>
            <p:ph idx="27"/>
          </p:nvPr>
        </p:nvSpPr>
        <p:spPr>
          <a:xfrm>
            <a:off x="9559203" y="5582905"/>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71" name="Content Placeholder 2">
            <a:extLst>
              <a:ext uri="{FF2B5EF4-FFF2-40B4-BE49-F238E27FC236}">
                <a16:creationId xmlns:a16="http://schemas.microsoft.com/office/drawing/2014/main" id="{7584B816-C4C3-C18B-8263-E4D8001D4725}"/>
              </a:ext>
            </a:extLst>
          </p:cNvPr>
          <p:cNvSpPr>
            <a:spLocks noGrp="1"/>
          </p:cNvSpPr>
          <p:nvPr>
            <p:ph idx="28"/>
          </p:nvPr>
        </p:nvSpPr>
        <p:spPr>
          <a:xfrm>
            <a:off x="1031024" y="4127205"/>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72" name="Content Placeholder 2">
            <a:extLst>
              <a:ext uri="{FF2B5EF4-FFF2-40B4-BE49-F238E27FC236}">
                <a16:creationId xmlns:a16="http://schemas.microsoft.com/office/drawing/2014/main" id="{7584B816-C4C3-C18B-8263-E4D8001D4725}"/>
              </a:ext>
            </a:extLst>
          </p:cNvPr>
          <p:cNvSpPr>
            <a:spLocks noGrp="1"/>
          </p:cNvSpPr>
          <p:nvPr>
            <p:ph idx="29"/>
          </p:nvPr>
        </p:nvSpPr>
        <p:spPr>
          <a:xfrm>
            <a:off x="3749449" y="4120978"/>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73" name="Content Placeholder 2">
            <a:extLst>
              <a:ext uri="{FF2B5EF4-FFF2-40B4-BE49-F238E27FC236}">
                <a16:creationId xmlns:a16="http://schemas.microsoft.com/office/drawing/2014/main" id="{7584B816-C4C3-C18B-8263-E4D8001D4725}"/>
              </a:ext>
            </a:extLst>
          </p:cNvPr>
          <p:cNvSpPr>
            <a:spLocks noGrp="1"/>
          </p:cNvSpPr>
          <p:nvPr>
            <p:ph idx="30"/>
          </p:nvPr>
        </p:nvSpPr>
        <p:spPr>
          <a:xfrm>
            <a:off x="1449340" y="2298377"/>
            <a:ext cx="3424335" cy="479036"/>
          </a:xfrm>
        </p:spPr>
        <p:txBody>
          <a:bodyPr tIns="36000" bIns="36000" anchor="ctr">
            <a:noAutofit/>
          </a:bodyPr>
          <a:lstStyle>
            <a:lvl1pPr algn="ctr">
              <a:buNone/>
              <a:defRPr sz="1800" b="0" i="1">
                <a:solidFill>
                  <a:srgbClr val="C00000"/>
                </a:solidFill>
                <a:latin typeface="+mn-lt"/>
              </a:defRPr>
            </a:lvl1pPr>
          </a:lstStyle>
          <a:p>
            <a:pPr lvl="0"/>
            <a:endParaRPr lang="en-GB" dirty="0"/>
          </a:p>
          <a:p>
            <a:pPr lvl="0"/>
            <a:r>
              <a:rPr lang="en-GB" dirty="0"/>
              <a:t>Click to edit</a:t>
            </a:r>
          </a:p>
          <a:p>
            <a:pPr lvl="0"/>
            <a:r>
              <a:rPr lang="en-GB" dirty="0"/>
              <a:t> </a:t>
            </a:r>
          </a:p>
        </p:txBody>
      </p:sp>
      <p:sp>
        <p:nvSpPr>
          <p:cNvPr id="74" name="Content Placeholder 2">
            <a:extLst>
              <a:ext uri="{FF2B5EF4-FFF2-40B4-BE49-F238E27FC236}">
                <a16:creationId xmlns:a16="http://schemas.microsoft.com/office/drawing/2014/main" id="{7584B816-C4C3-C18B-8263-E4D8001D4725}"/>
              </a:ext>
            </a:extLst>
          </p:cNvPr>
          <p:cNvSpPr>
            <a:spLocks noGrp="1"/>
          </p:cNvSpPr>
          <p:nvPr>
            <p:ph idx="31"/>
          </p:nvPr>
        </p:nvSpPr>
        <p:spPr>
          <a:xfrm>
            <a:off x="1018579" y="1698108"/>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
        <p:nvSpPr>
          <p:cNvPr id="75" name="Content Placeholder 2">
            <a:extLst>
              <a:ext uri="{FF2B5EF4-FFF2-40B4-BE49-F238E27FC236}">
                <a16:creationId xmlns:a16="http://schemas.microsoft.com/office/drawing/2014/main" id="{7584B816-C4C3-C18B-8263-E4D8001D4725}"/>
              </a:ext>
            </a:extLst>
          </p:cNvPr>
          <p:cNvSpPr>
            <a:spLocks noGrp="1"/>
          </p:cNvSpPr>
          <p:nvPr>
            <p:ph idx="32"/>
          </p:nvPr>
        </p:nvSpPr>
        <p:spPr>
          <a:xfrm>
            <a:off x="3755558" y="1691887"/>
            <a:ext cx="1606421" cy="479036"/>
          </a:xfrm>
        </p:spPr>
        <p:txBody>
          <a:bodyPr tIns="36000" bIns="36000" anchor="ctr">
            <a:noAutofit/>
          </a:bodyPr>
          <a:lstStyle>
            <a:lvl1pPr algn="ctr">
              <a:buNone/>
              <a:defRPr sz="1800" b="0">
                <a:solidFill>
                  <a:srgbClr val="1D77CF"/>
                </a:solidFill>
                <a:latin typeface="+mn-lt"/>
              </a:defRPr>
            </a:lvl1pPr>
          </a:lstStyle>
          <a:p>
            <a:pPr lvl="0"/>
            <a:endParaRPr lang="en-GB" dirty="0"/>
          </a:p>
          <a:p>
            <a:pPr lvl="0"/>
            <a:r>
              <a:rPr lang="en-GB" dirty="0"/>
              <a:t>Click to edit</a:t>
            </a:r>
          </a:p>
          <a:p>
            <a:pPr lvl="0"/>
            <a:r>
              <a:rPr lang="en-GB" dirty="0"/>
              <a:t> </a:t>
            </a:r>
          </a:p>
        </p:txBody>
      </p:sp>
    </p:spTree>
    <p:extLst>
      <p:ext uri="{BB962C8B-B14F-4D97-AF65-F5344CB8AC3E}">
        <p14:creationId xmlns:p14="http://schemas.microsoft.com/office/powerpoint/2010/main" val="320219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544E-D8CC-F27E-8FE5-9989A238E9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EFC18EB-51F4-9C76-99EC-3BFC79DF8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1D8B29-9D07-13F0-DB7E-4D724A6DB68E}"/>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5" name="Footer Placeholder 4">
            <a:extLst>
              <a:ext uri="{FF2B5EF4-FFF2-40B4-BE49-F238E27FC236}">
                <a16:creationId xmlns:a16="http://schemas.microsoft.com/office/drawing/2014/main" id="{9381F36A-A9C4-73DE-AC39-175675163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80B10-80A8-33D1-4E03-3B76FB207469}"/>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111271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8387-CF46-15DA-0D99-4F3AE668B7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9AE1F69-6902-CD80-EB8D-FA894940B118}"/>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1B9759C1-77D0-0B23-1651-D97B3A3A45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5DB46E6-68E9-281A-B970-0628F9F92015}"/>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6" name="Footer Placeholder 5">
            <a:extLst>
              <a:ext uri="{FF2B5EF4-FFF2-40B4-BE49-F238E27FC236}">
                <a16:creationId xmlns:a16="http://schemas.microsoft.com/office/drawing/2014/main" id="{BE4DA0BA-6864-CCB2-09B1-A21459577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43D54-EA88-73F8-6E8D-C6B8F9AF1DC7}"/>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18484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D700-EA3E-8755-2A8B-3344BB7651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39A313-184A-76A9-3DAC-7C54A9CA01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9C6024-B7C4-90D6-214C-A0B0017F2BB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BF448C-3CD8-B647-6753-E52E76EB2B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398ABB-5CFC-0D45-7A1D-9DFD6EF80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D03F1CC-9A5E-0EE8-E345-4B7162F53940}"/>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8" name="Footer Placeholder 7">
            <a:extLst>
              <a:ext uri="{FF2B5EF4-FFF2-40B4-BE49-F238E27FC236}">
                <a16:creationId xmlns:a16="http://schemas.microsoft.com/office/drawing/2014/main" id="{8F2213F4-3145-4592-C706-93C18E9266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73B7A-076C-0CB9-877D-3592EDEB5FE3}"/>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26774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9B80-2482-70C1-08CC-278DE5B9244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B34324A-F23A-5D9C-0D8D-90D59A6BD2E2}"/>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4" name="Footer Placeholder 3">
            <a:extLst>
              <a:ext uri="{FF2B5EF4-FFF2-40B4-BE49-F238E27FC236}">
                <a16:creationId xmlns:a16="http://schemas.microsoft.com/office/drawing/2014/main" id="{60852870-ED84-F558-3CC2-0CF34673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5B4B04-DFCF-4CA0-48C2-34E498828F44}"/>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60200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A99C8-082F-4B8A-F842-B555C8FB6605}"/>
              </a:ext>
            </a:extLst>
          </p:cNvPr>
          <p:cNvSpPr>
            <a:spLocks noGrp="1"/>
          </p:cNvSpPr>
          <p:nvPr>
            <p:ph type="dt" sz="half" idx="10"/>
          </p:nvPr>
        </p:nvSpPr>
        <p:spPr/>
        <p:txBody>
          <a:bodyPr/>
          <a:lstStyle/>
          <a:p>
            <a:fld id="{3483040F-5997-3C47-8952-3BA29C61A6D2}" type="datetimeFigureOut">
              <a:rPr lang="en-US" smtClean="0"/>
              <a:pPr/>
              <a:t>1/30/2026</a:t>
            </a:fld>
            <a:endParaRPr lang="en-US"/>
          </a:p>
        </p:txBody>
      </p:sp>
      <p:sp>
        <p:nvSpPr>
          <p:cNvPr id="3" name="Footer Placeholder 2">
            <a:extLst>
              <a:ext uri="{FF2B5EF4-FFF2-40B4-BE49-F238E27FC236}">
                <a16:creationId xmlns:a16="http://schemas.microsoft.com/office/drawing/2014/main" id="{95C2AA06-E677-CAF2-3DAB-256B190358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759D48-CEB3-52BC-0BC2-FF99B1895159}"/>
              </a:ext>
            </a:extLst>
          </p:cNvPr>
          <p:cNvSpPr>
            <a:spLocks noGrp="1"/>
          </p:cNvSpPr>
          <p:nvPr>
            <p:ph type="sldNum" sz="quarter" idx="12"/>
          </p:nvPr>
        </p:nvSpPr>
        <p:spPr/>
        <p:txBody>
          <a:bodyPr/>
          <a:lstStyle/>
          <a:p>
            <a:fld id="{BBA2791A-69E8-FD44-B135-94605A20DAE0}" type="slidenum">
              <a:rPr lang="en-US" smtClean="0"/>
              <a:pPr/>
              <a:t>‹#›</a:t>
            </a:fld>
            <a:endParaRPr lang="en-US"/>
          </a:p>
        </p:txBody>
      </p:sp>
    </p:spTree>
    <p:extLst>
      <p:ext uri="{BB962C8B-B14F-4D97-AF65-F5344CB8AC3E}">
        <p14:creationId xmlns:p14="http://schemas.microsoft.com/office/powerpoint/2010/main" val="3825762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27E0F-18B2-CEEF-DE22-FC1ED0A57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54C36E-7EAA-0352-A52D-887C50B98B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BBA731-B5EC-F0F5-9100-6402A60058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3040F-5997-3C47-8952-3BA29C61A6D2}" type="datetimeFigureOut">
              <a:rPr lang="en-US" smtClean="0"/>
              <a:pPr/>
              <a:t>1/30/2026</a:t>
            </a:fld>
            <a:endParaRPr lang="en-US"/>
          </a:p>
        </p:txBody>
      </p:sp>
      <p:sp>
        <p:nvSpPr>
          <p:cNvPr id="5" name="Footer Placeholder 4">
            <a:extLst>
              <a:ext uri="{FF2B5EF4-FFF2-40B4-BE49-F238E27FC236}">
                <a16:creationId xmlns:a16="http://schemas.microsoft.com/office/drawing/2014/main" id="{E8941B76-5B7F-1F61-C0AB-72A363DBE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334889-D342-903A-ED01-38A1718F22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2791A-69E8-FD44-B135-94605A20DAE0}" type="slidenum">
              <a:rPr lang="en-US" smtClean="0"/>
              <a:pPr/>
              <a:t>‹#›</a:t>
            </a:fld>
            <a:endParaRPr lang="en-US"/>
          </a:p>
        </p:txBody>
      </p:sp>
    </p:spTree>
    <p:extLst>
      <p:ext uri="{BB962C8B-B14F-4D97-AF65-F5344CB8AC3E}">
        <p14:creationId xmlns:p14="http://schemas.microsoft.com/office/powerpoint/2010/main" val="106468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anrfonline.in/ANRF/aise_anrf#intro" TargetMode="External"/><Relationship Id="rId2" Type="http://schemas.openxmlformats.org/officeDocument/2006/relationships/hyperlink" Target="https://anrfonline.in/ANRF/aise_anrf#collapseInnerEightT2"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7.jpeg"/><Relationship Id="rId7"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8.png"/><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1CD2F0-D1FF-D45A-FF12-A02011180E5A}"/>
              </a:ext>
            </a:extLst>
          </p:cNvPr>
          <p:cNvSpPr txBox="1">
            <a:spLocks/>
          </p:cNvSpPr>
          <p:nvPr/>
        </p:nvSpPr>
        <p:spPr>
          <a:xfrm>
            <a:off x="1851584" y="1479888"/>
            <a:ext cx="9265920" cy="24067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rgbClr val="1530A6"/>
                </a:solidFill>
                <a:latin typeface="+mj-lt"/>
                <a:ea typeface="+mj-ea"/>
                <a:cs typeface="+mj-cs"/>
              </a:defRPr>
            </a:lvl1pPr>
          </a:lstStyle>
          <a:p>
            <a:r>
              <a:rPr lang="en-IN" sz="3600" dirty="0"/>
              <a:t>Preparation of Research Proposals to get Financial Assistance from </a:t>
            </a:r>
            <a:r>
              <a:rPr lang="en-IN" sz="3600" dirty="0" err="1"/>
              <a:t>GoI</a:t>
            </a:r>
            <a:r>
              <a:rPr lang="en-IN" sz="3600" dirty="0"/>
              <a:t>: </a:t>
            </a:r>
          </a:p>
          <a:p>
            <a:r>
              <a:rPr lang="en-IN" sz="3600" dirty="0" err="1"/>
              <a:t>Anusandhan</a:t>
            </a:r>
            <a:r>
              <a:rPr lang="en-IN" sz="3600" dirty="0"/>
              <a:t> National Research Foundation (ANRF) and avenues</a:t>
            </a:r>
          </a:p>
          <a:p>
            <a:endParaRPr lang="en-IN" sz="3600" dirty="0"/>
          </a:p>
        </p:txBody>
      </p:sp>
      <p:sp>
        <p:nvSpPr>
          <p:cNvPr id="3" name="TextBox 2">
            <a:extLst>
              <a:ext uri="{FF2B5EF4-FFF2-40B4-BE49-F238E27FC236}">
                <a16:creationId xmlns:a16="http://schemas.microsoft.com/office/drawing/2014/main" id="{F3DD0FF1-EF9F-D4D9-4892-F6DC3CDB2572}"/>
              </a:ext>
            </a:extLst>
          </p:cNvPr>
          <p:cNvSpPr txBox="1"/>
          <p:nvPr/>
        </p:nvSpPr>
        <p:spPr>
          <a:xfrm>
            <a:off x="3678064" y="3561146"/>
            <a:ext cx="5532733" cy="1384995"/>
          </a:xfrm>
          <a:prstGeom prst="rect">
            <a:avLst/>
          </a:prstGeom>
          <a:noFill/>
        </p:spPr>
        <p:txBody>
          <a:bodyPr wrap="none" rtlCol="0">
            <a:spAutoFit/>
          </a:bodyPr>
          <a:lstStyle/>
          <a:p>
            <a:pPr algn="ctr"/>
            <a:r>
              <a:rPr lang="en-US" sz="2800" b="1" dirty="0">
                <a:solidFill>
                  <a:srgbClr val="0432FF"/>
                </a:solidFill>
              </a:rPr>
              <a:t>S. B. Pandey, ARIES – Nainital,</a:t>
            </a:r>
          </a:p>
          <a:p>
            <a:pPr algn="ctr"/>
            <a:endParaRPr lang="en-US" sz="2800" b="1" dirty="0">
              <a:solidFill>
                <a:srgbClr val="0432FF"/>
              </a:solidFill>
            </a:endParaRPr>
          </a:p>
          <a:p>
            <a:pPr algn="ctr"/>
            <a:r>
              <a:rPr lang="en-US" sz="2800" b="1" dirty="0">
                <a:solidFill>
                  <a:srgbClr val="0432FF"/>
                </a:solidFill>
              </a:rPr>
              <a:t>Former Scientist-G, SERB, ANRF-DST</a:t>
            </a:r>
          </a:p>
        </p:txBody>
      </p:sp>
      <p:sp>
        <p:nvSpPr>
          <p:cNvPr id="8" name="TextBox 7">
            <a:extLst>
              <a:ext uri="{FF2B5EF4-FFF2-40B4-BE49-F238E27FC236}">
                <a16:creationId xmlns:a16="http://schemas.microsoft.com/office/drawing/2014/main" id="{66A8AB46-EC96-FD20-C51B-A73DDF0AAD03}"/>
              </a:ext>
            </a:extLst>
          </p:cNvPr>
          <p:cNvSpPr txBox="1"/>
          <p:nvPr/>
        </p:nvSpPr>
        <p:spPr>
          <a:xfrm>
            <a:off x="5257800" y="6388775"/>
            <a:ext cx="6930198" cy="461665"/>
          </a:xfrm>
          <a:prstGeom prst="rect">
            <a:avLst/>
          </a:prstGeom>
          <a:noFill/>
        </p:spPr>
        <p:txBody>
          <a:bodyPr wrap="square">
            <a:spAutoFit/>
          </a:bodyPr>
          <a:lstStyle/>
          <a:p>
            <a:pPr algn="l" rtl="0"/>
            <a:r>
              <a:rPr lang="en-IN" sz="2400" b="1" i="0" u="none" strike="noStrike" dirty="0">
                <a:solidFill>
                  <a:srgbClr val="2E4D82"/>
                </a:solidFill>
                <a:effectLst/>
                <a:latin typeface="Segoe UI" panose="020B0502040204020203" pitchFamily="34" charset="0"/>
              </a:rPr>
              <a:t>AI-Manthan 2026, AKTU Lucknow, 28 Jan 2026</a:t>
            </a:r>
          </a:p>
        </p:txBody>
      </p:sp>
    </p:spTree>
    <p:extLst>
      <p:ext uri="{BB962C8B-B14F-4D97-AF65-F5344CB8AC3E}">
        <p14:creationId xmlns:p14="http://schemas.microsoft.com/office/powerpoint/2010/main" val="966726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CF011-2D71-A64D-0ECD-DA1367C47B7B}"/>
              </a:ext>
            </a:extLst>
          </p:cNvPr>
          <p:cNvPicPr>
            <a:picLocks noChangeAspect="1"/>
          </p:cNvPicPr>
          <p:nvPr/>
        </p:nvPicPr>
        <p:blipFill>
          <a:blip r:embed="rId2"/>
          <a:stretch>
            <a:fillRect/>
          </a:stretch>
        </p:blipFill>
        <p:spPr>
          <a:xfrm>
            <a:off x="2209800" y="354044"/>
            <a:ext cx="7772400" cy="6149911"/>
          </a:xfrm>
          <a:prstGeom prst="rect">
            <a:avLst/>
          </a:prstGeom>
        </p:spPr>
      </p:pic>
    </p:spTree>
    <p:extLst>
      <p:ext uri="{BB962C8B-B14F-4D97-AF65-F5344CB8AC3E}">
        <p14:creationId xmlns:p14="http://schemas.microsoft.com/office/powerpoint/2010/main" val="405816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7A0DD-969B-92CF-5D62-D994EF79AE7E}"/>
              </a:ext>
            </a:extLst>
          </p:cNvPr>
          <p:cNvSpPr txBox="1"/>
          <p:nvPr/>
        </p:nvSpPr>
        <p:spPr>
          <a:xfrm>
            <a:off x="-15456" y="6858"/>
            <a:ext cx="5205284" cy="461665"/>
          </a:xfrm>
          <a:prstGeom prst="rect">
            <a:avLst/>
          </a:prstGeom>
          <a:noFill/>
        </p:spPr>
        <p:txBody>
          <a:bodyPr wrap="square">
            <a:spAutoFit/>
          </a:bodyPr>
          <a:lstStyle/>
          <a:p>
            <a:pPr algn="ctr"/>
            <a:r>
              <a:rPr lang="en-IN" sz="2400" b="1" i="0" u="none" strike="noStrike" dirty="0">
                <a:solidFill>
                  <a:srgbClr val="FF0000"/>
                </a:solidFill>
                <a:effectLst/>
                <a:latin typeface="Roboto Slab" pitchFamily="2" charset="0"/>
              </a:rPr>
              <a:t>International Travel Scheme (ITS)</a:t>
            </a:r>
          </a:p>
        </p:txBody>
      </p:sp>
      <p:sp>
        <p:nvSpPr>
          <p:cNvPr id="5" name="TextBox 4">
            <a:extLst>
              <a:ext uri="{FF2B5EF4-FFF2-40B4-BE49-F238E27FC236}">
                <a16:creationId xmlns:a16="http://schemas.microsoft.com/office/drawing/2014/main" id="{98B3F639-888E-979F-5F25-4DAA77797C16}"/>
              </a:ext>
            </a:extLst>
          </p:cNvPr>
          <p:cNvSpPr txBox="1"/>
          <p:nvPr/>
        </p:nvSpPr>
        <p:spPr>
          <a:xfrm>
            <a:off x="118754" y="355249"/>
            <a:ext cx="11839697" cy="6186309"/>
          </a:xfrm>
          <a:prstGeom prst="rect">
            <a:avLst/>
          </a:prstGeom>
          <a:noFill/>
        </p:spPr>
        <p:txBody>
          <a:bodyPr wrap="square">
            <a:spAutoFit/>
          </a:bodyPr>
          <a:lstStyle/>
          <a:p>
            <a:pPr algn="just">
              <a:buNone/>
            </a:pPr>
            <a:r>
              <a:rPr lang="en-IN" b="1" i="0" u="sng" strike="noStrike" dirty="0">
                <a:solidFill>
                  <a:srgbClr val="212529"/>
                </a:solidFill>
                <a:effectLst/>
                <a:latin typeface="Roboto Slab" pitchFamily="2" charset="0"/>
              </a:rPr>
              <a:t>Scope:</a:t>
            </a:r>
            <a:br>
              <a:rPr lang="en-IN" dirty="0"/>
            </a:br>
            <a:r>
              <a:rPr lang="en-IN" b="0" i="0" u="none" strike="noStrike" dirty="0">
                <a:solidFill>
                  <a:srgbClr val="212529"/>
                </a:solidFill>
                <a:effectLst/>
                <a:latin typeface="Roboto Slab" pitchFamily="2" charset="0"/>
              </a:rPr>
              <a:t>The ITS scheme is to provide financial assistance for presenting a original research paper or chairing a session or delivering a keynote address in an international scientific event held abroad (conference/seminar/symposium etc.). This scheme also provides support to young researchers (Age&lt;35 years on the date of start of event) for attending workshop, short term training programmes and schools being organized outside India.</a:t>
            </a:r>
            <a:br>
              <a:rPr lang="en-IN" b="0" i="0" u="none" strike="noStrike" dirty="0">
                <a:solidFill>
                  <a:srgbClr val="212529"/>
                </a:solidFill>
                <a:effectLst/>
                <a:latin typeface="Roboto Slab" pitchFamily="2" charset="0"/>
              </a:rPr>
            </a:br>
            <a:br>
              <a:rPr lang="en-IN" b="0" i="0" u="none" strike="noStrike" dirty="0">
                <a:solidFill>
                  <a:srgbClr val="212529"/>
                </a:solidFill>
                <a:effectLst/>
                <a:latin typeface="Roboto Slab" pitchFamily="2" charset="0"/>
              </a:rPr>
            </a:br>
            <a:endParaRPr lang="en-IN" b="0" i="0" u="none" strike="noStrike" dirty="0">
              <a:solidFill>
                <a:srgbClr val="212529"/>
              </a:solidFill>
              <a:effectLst/>
              <a:latin typeface="Roboto Slab" pitchFamily="2" charset="0"/>
            </a:endParaRPr>
          </a:p>
          <a:p>
            <a:pPr algn="l">
              <a:buFont typeface="Arial" panose="020B0604020202020204" pitchFamily="34" charset="0"/>
              <a:buChar char="•"/>
            </a:pPr>
            <a:r>
              <a:rPr lang="en-IN" b="1" i="0" u="sng" strike="noStrike" dirty="0">
                <a:solidFill>
                  <a:srgbClr val="212529"/>
                </a:solidFill>
                <a:effectLst/>
                <a:latin typeface="Roboto Slab" pitchFamily="2" charset="0"/>
              </a:rPr>
              <a:t>Eligibility :</a:t>
            </a:r>
            <a:br>
              <a:rPr lang="en-IN" dirty="0"/>
            </a:br>
            <a:r>
              <a:rPr lang="en-IN" b="0" i="0" u="none" strike="noStrike" dirty="0">
                <a:solidFill>
                  <a:srgbClr val="212529"/>
                </a:solidFill>
                <a:effectLst/>
                <a:latin typeface="Roboto Slab" pitchFamily="2" charset="0"/>
              </a:rPr>
              <a:t>Applicant should be an active Indian researcher engaged in R&amp;D work in recognized academic institutions or research laboratories in India.</a:t>
            </a:r>
          </a:p>
          <a:p>
            <a:pPr algn="l">
              <a:buFont typeface="Arial" panose="020B0604020202020204" pitchFamily="34" charset="0"/>
              <a:buChar char="•"/>
            </a:pPr>
            <a:r>
              <a:rPr lang="en-IN" b="0" i="0" u="none" strike="noStrike" dirty="0">
                <a:solidFill>
                  <a:srgbClr val="212529"/>
                </a:solidFill>
                <a:effectLst/>
                <a:latin typeface="Roboto Slab" pitchFamily="2" charset="0"/>
              </a:rPr>
              <a:t>The applicant should have an invitation for presenting an original scientific paper. Similar invitation is required in the case of young scientists attending training programmes such as short term courses, summer/winter schools, workshop etc.</a:t>
            </a:r>
          </a:p>
          <a:p>
            <a:pPr algn="l">
              <a:buFont typeface="Arial" panose="020B0604020202020204" pitchFamily="34" charset="0"/>
              <a:buChar char="•"/>
            </a:pPr>
            <a:r>
              <a:rPr lang="en-IN" b="0" i="0" u="none" strike="noStrike" dirty="0">
                <a:solidFill>
                  <a:srgbClr val="212529"/>
                </a:solidFill>
                <a:effectLst/>
                <a:latin typeface="Roboto Slab" pitchFamily="2" charset="0"/>
              </a:rPr>
              <a:t>The applicant should not have availed financial assistance under this Scheme during the last three years.</a:t>
            </a:r>
          </a:p>
          <a:p>
            <a:pPr algn="l">
              <a:buFont typeface="Arial" panose="020B0604020202020204" pitchFamily="34" charset="0"/>
              <a:buChar char="•"/>
            </a:pPr>
            <a:r>
              <a:rPr lang="en-IN" b="0" i="0" u="none" strike="noStrike" dirty="0">
                <a:solidFill>
                  <a:srgbClr val="212529"/>
                </a:solidFill>
                <a:effectLst/>
                <a:latin typeface="Roboto Slab" pitchFamily="2" charset="0"/>
              </a:rPr>
              <a:t>The scientific event should be of an international character. Invitation of personal nature such as for carrying out post-doctoral work, informal training programmes/courses, internship, observer-ship etc. will not be eligible for support.</a:t>
            </a:r>
          </a:p>
          <a:p>
            <a:pPr algn="l">
              <a:buFont typeface="Arial" panose="020B0604020202020204" pitchFamily="34" charset="0"/>
              <a:buChar char="•"/>
            </a:pPr>
            <a:r>
              <a:rPr lang="en-IN" b="0" i="0" u="none" strike="noStrike" dirty="0">
                <a:solidFill>
                  <a:srgbClr val="212529"/>
                </a:solidFill>
                <a:effectLst/>
                <a:latin typeface="Roboto Slab" pitchFamily="2" charset="0"/>
              </a:rPr>
              <a:t>Applicant must have obtained Master's degree in Science or Bachelor's degree in professional courses from a recognized University by the time of submission of application.</a:t>
            </a:r>
          </a:p>
          <a:p>
            <a:pPr>
              <a:buNone/>
            </a:pPr>
            <a:br>
              <a:rPr lang="en-IN" dirty="0"/>
            </a:br>
            <a:endParaRPr lang="en-US" dirty="0"/>
          </a:p>
        </p:txBody>
      </p:sp>
    </p:spTree>
    <p:extLst>
      <p:ext uri="{BB962C8B-B14F-4D97-AF65-F5344CB8AC3E}">
        <p14:creationId xmlns:p14="http://schemas.microsoft.com/office/powerpoint/2010/main" val="2875897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CD8EC-CFA1-D1E9-8263-18D39C9F121A}"/>
              </a:ext>
            </a:extLst>
          </p:cNvPr>
          <p:cNvSpPr txBox="1"/>
          <p:nvPr/>
        </p:nvSpPr>
        <p:spPr>
          <a:xfrm>
            <a:off x="55047" y="52556"/>
            <a:ext cx="9470862" cy="369332"/>
          </a:xfrm>
          <a:prstGeom prst="rect">
            <a:avLst/>
          </a:prstGeom>
          <a:noFill/>
        </p:spPr>
        <p:txBody>
          <a:bodyPr wrap="none" rtlCol="0">
            <a:spAutoFit/>
          </a:bodyPr>
          <a:lstStyle/>
          <a:p>
            <a:pPr algn="ctr"/>
            <a:r>
              <a:rPr lang="en-IN" b="0" i="0" u="none" strike="noStrike" dirty="0">
                <a:solidFill>
                  <a:srgbClr val="FF0000"/>
                </a:solidFill>
                <a:effectLst/>
                <a:latin typeface="Roboto Slab" pitchFamily="2" charset="0"/>
              </a:rPr>
              <a:t>Financial Assistance to Professional Bodies and Seminar/Symposia (SSY), like ITS</a:t>
            </a:r>
          </a:p>
        </p:txBody>
      </p:sp>
      <p:sp>
        <p:nvSpPr>
          <p:cNvPr id="4" name="TextBox 3">
            <a:extLst>
              <a:ext uri="{FF2B5EF4-FFF2-40B4-BE49-F238E27FC236}">
                <a16:creationId xmlns:a16="http://schemas.microsoft.com/office/drawing/2014/main" id="{4739FFE7-FE29-8393-F59F-2DDCD8451FB0}"/>
              </a:ext>
            </a:extLst>
          </p:cNvPr>
          <p:cNvSpPr txBox="1"/>
          <p:nvPr/>
        </p:nvSpPr>
        <p:spPr>
          <a:xfrm>
            <a:off x="515007" y="437981"/>
            <a:ext cx="10699531" cy="5078313"/>
          </a:xfrm>
          <a:prstGeom prst="rect">
            <a:avLst/>
          </a:prstGeom>
          <a:noFill/>
        </p:spPr>
        <p:txBody>
          <a:bodyPr wrap="square">
            <a:spAutoFit/>
          </a:bodyPr>
          <a:lstStyle/>
          <a:p>
            <a:pPr algn="l">
              <a:buNone/>
            </a:pPr>
            <a:r>
              <a:rPr lang="en-IN" b="0" i="0" u="none" strike="noStrike" dirty="0">
                <a:solidFill>
                  <a:srgbClr val="212529"/>
                </a:solidFill>
                <a:effectLst/>
                <a:latin typeface="Roboto Slab" pitchFamily="2" charset="0"/>
              </a:rPr>
              <a:t>The primary focus of the scheme is to support events having strong orientation towards scientific research in the areas of basic sciences, engineering, technology, agriculture &amp; medicines. Events dealing with social science, management and those purely concerned with policy matters are generally not encouraged but may be considered as an exceptional case if there is a strong interface with mainstream areas of support. </a:t>
            </a:r>
          </a:p>
          <a:p>
            <a:pPr algn="l">
              <a:buNone/>
            </a:pPr>
            <a:endParaRPr lang="en-IN" dirty="0">
              <a:solidFill>
                <a:srgbClr val="212529"/>
              </a:solidFill>
              <a:latin typeface="Roboto Slab" pitchFamily="2" charset="0"/>
            </a:endParaRPr>
          </a:p>
          <a:p>
            <a:pPr algn="l">
              <a:buNone/>
            </a:pPr>
            <a:r>
              <a:rPr lang="en-IN" b="0" i="0" u="none" strike="noStrike" dirty="0">
                <a:solidFill>
                  <a:srgbClr val="212529"/>
                </a:solidFill>
                <a:effectLst/>
                <a:latin typeface="Roboto Slab" pitchFamily="2" charset="0"/>
              </a:rPr>
              <a:t>The scientific/technical contents of the events, thematic relevance, contextual impact and extent &amp; level of participation are key components for deciding the support worthiness and quantum of support for individual events. </a:t>
            </a:r>
            <a:br>
              <a:rPr lang="en-IN" b="0" i="0" u="none" strike="noStrike" dirty="0">
                <a:solidFill>
                  <a:srgbClr val="212529"/>
                </a:solidFill>
                <a:effectLst/>
                <a:latin typeface="Roboto Slab" pitchFamily="2" charset="0"/>
              </a:rPr>
            </a:br>
            <a:endParaRPr lang="en-IN" b="0" i="0" u="none" strike="noStrike" dirty="0">
              <a:solidFill>
                <a:srgbClr val="212529"/>
              </a:solidFill>
              <a:effectLst/>
              <a:latin typeface="Roboto Slab" pitchFamily="2" charset="0"/>
            </a:endParaRPr>
          </a:p>
          <a:p>
            <a:pPr algn="l">
              <a:buNone/>
            </a:pPr>
            <a:r>
              <a:rPr lang="en-IN" b="1" i="0" u="sng" strike="noStrike" dirty="0">
                <a:solidFill>
                  <a:srgbClr val="212529"/>
                </a:solidFill>
                <a:effectLst/>
                <a:latin typeface="Roboto Slab" pitchFamily="2" charset="0"/>
              </a:rPr>
              <a:t>Eligibility</a:t>
            </a:r>
            <a:endParaRPr lang="en-IN" b="0" i="0" u="none" strike="noStrike" dirty="0">
              <a:solidFill>
                <a:srgbClr val="212529"/>
              </a:solidFill>
              <a:effectLst/>
              <a:latin typeface="Roboto Slab" pitchFamily="2" charset="0"/>
            </a:endParaRPr>
          </a:p>
          <a:p>
            <a:pPr algn="l">
              <a:buFont typeface="Arial" panose="020B0604020202020204" pitchFamily="34" charset="0"/>
              <a:buChar char="•"/>
            </a:pPr>
            <a:r>
              <a:rPr lang="en-IN" b="0" i="0" u="none" strike="noStrike" dirty="0">
                <a:solidFill>
                  <a:srgbClr val="212529"/>
                </a:solidFill>
                <a:effectLst/>
                <a:latin typeface="Roboto Slab" pitchFamily="2" charset="0"/>
              </a:rPr>
              <a:t>Applicant should be and Indian Citizen residing in India.</a:t>
            </a:r>
          </a:p>
          <a:p>
            <a:pPr algn="l">
              <a:buFont typeface="Arial" panose="020B0604020202020204" pitchFamily="34" charset="0"/>
              <a:buChar char="•"/>
            </a:pPr>
            <a:r>
              <a:rPr lang="en-IN" b="0" i="0" u="none" strike="noStrike" dirty="0">
                <a:solidFill>
                  <a:srgbClr val="212529"/>
                </a:solidFill>
                <a:effectLst/>
                <a:latin typeface="Roboto Slab" pitchFamily="2" charset="0"/>
              </a:rPr>
              <a:t>The applicant(s) must hold a regular position in a recognized academic institution or in a national laboratory / recognized R&amp;D institution.</a:t>
            </a:r>
          </a:p>
          <a:p>
            <a:pPr algn="l">
              <a:buFont typeface="Arial" panose="020B0604020202020204" pitchFamily="34" charset="0"/>
              <a:buChar char="•"/>
            </a:pPr>
            <a:r>
              <a:rPr lang="en-IN" b="0" i="0" u="none" strike="noStrike" dirty="0">
                <a:solidFill>
                  <a:srgbClr val="212529"/>
                </a:solidFill>
                <a:effectLst/>
                <a:latin typeface="Roboto Slab" pitchFamily="2" charset="0"/>
              </a:rPr>
              <a:t>Application should be submitted not earlier than 180 days and not later than 60 days, before the date of the event.</a:t>
            </a:r>
          </a:p>
          <a:p>
            <a:pPr>
              <a:buNone/>
            </a:pPr>
            <a:br>
              <a:rPr lang="en-IN" dirty="0"/>
            </a:br>
            <a:endParaRPr lang="en-US" dirty="0"/>
          </a:p>
        </p:txBody>
      </p:sp>
      <p:sp>
        <p:nvSpPr>
          <p:cNvPr id="5" name="TextBox 4">
            <a:extLst>
              <a:ext uri="{FF2B5EF4-FFF2-40B4-BE49-F238E27FC236}">
                <a16:creationId xmlns:a16="http://schemas.microsoft.com/office/drawing/2014/main" id="{2B93AA66-84D1-8B9D-663F-BC26DFA9D875}"/>
              </a:ext>
            </a:extLst>
          </p:cNvPr>
          <p:cNvSpPr txBox="1"/>
          <p:nvPr/>
        </p:nvSpPr>
        <p:spPr>
          <a:xfrm>
            <a:off x="578069" y="5073207"/>
            <a:ext cx="8565931" cy="1754326"/>
          </a:xfrm>
          <a:prstGeom prst="rect">
            <a:avLst/>
          </a:prstGeom>
          <a:noFill/>
        </p:spPr>
        <p:txBody>
          <a:bodyPr wrap="square">
            <a:spAutoFit/>
          </a:bodyPr>
          <a:lstStyle/>
          <a:p>
            <a:pPr algn="l">
              <a:buNone/>
            </a:pPr>
            <a:r>
              <a:rPr lang="en-IN" b="0" i="0" u="none" strike="noStrike" dirty="0">
                <a:solidFill>
                  <a:srgbClr val="212529"/>
                </a:solidFill>
                <a:effectLst/>
                <a:latin typeface="Roboto Slab" pitchFamily="2" charset="0"/>
              </a:rPr>
              <a:t>A4: The support is provided under the (</a:t>
            </a:r>
            <a:r>
              <a:rPr lang="en-IN" b="0" i="0" u="none" strike="noStrike" dirty="0" err="1">
                <a:solidFill>
                  <a:srgbClr val="212529"/>
                </a:solidFill>
                <a:effectLst/>
                <a:latin typeface="Roboto Slab" pitchFamily="2" charset="0"/>
              </a:rPr>
              <a:t>upto</a:t>
            </a:r>
            <a:r>
              <a:rPr lang="en-IN" b="0" i="0" u="none" strike="noStrike" dirty="0">
                <a:solidFill>
                  <a:srgbClr val="212529"/>
                </a:solidFill>
                <a:effectLst/>
                <a:latin typeface="Roboto Slab" pitchFamily="2" charset="0"/>
              </a:rPr>
              <a:t> Rs. 5L) :</a:t>
            </a:r>
          </a:p>
          <a:p>
            <a:pPr algn="l">
              <a:buNone/>
            </a:pPr>
            <a:endParaRPr lang="en-IN" b="0" i="0" u="none" strike="noStrike" dirty="0">
              <a:solidFill>
                <a:srgbClr val="212529"/>
              </a:solidFill>
              <a:effectLst/>
              <a:latin typeface="Roboto Slab" pitchFamily="2" charset="0"/>
            </a:endParaRPr>
          </a:p>
          <a:p>
            <a:pPr algn="l">
              <a:buFont typeface="Arial" panose="020B0604020202020204" pitchFamily="34" charset="0"/>
              <a:buChar char="•"/>
            </a:pPr>
            <a:r>
              <a:rPr lang="en-IN" b="0" i="0" u="none" strike="noStrike" dirty="0">
                <a:solidFill>
                  <a:srgbClr val="212529"/>
                </a:solidFill>
                <a:effectLst/>
                <a:latin typeface="Roboto Slab" pitchFamily="2" charset="0"/>
              </a:rPr>
              <a:t>Domestic Travel for Young and Senior Scientists (Indian Only)</a:t>
            </a:r>
          </a:p>
          <a:p>
            <a:pPr algn="l">
              <a:buFont typeface="Arial" panose="020B0604020202020204" pitchFamily="34" charset="0"/>
              <a:buChar char="•"/>
            </a:pPr>
            <a:r>
              <a:rPr lang="en-IN" b="0" i="0" u="none" strike="noStrike" dirty="0">
                <a:solidFill>
                  <a:srgbClr val="212529"/>
                </a:solidFill>
                <a:effectLst/>
                <a:latin typeface="Roboto Slab" pitchFamily="2" charset="0"/>
              </a:rPr>
              <a:t>Pre-Conference Printing (Announcements, abstracts etc.)</a:t>
            </a:r>
          </a:p>
          <a:p>
            <a:pPr algn="l">
              <a:buFont typeface="Arial" panose="020B0604020202020204" pitchFamily="34" charset="0"/>
              <a:buChar char="•"/>
            </a:pPr>
            <a:r>
              <a:rPr lang="en-IN" b="0" i="0" u="none" strike="noStrike" dirty="0">
                <a:solidFill>
                  <a:srgbClr val="212529"/>
                </a:solidFill>
                <a:effectLst/>
                <a:latin typeface="Roboto Slab" pitchFamily="2" charset="0"/>
              </a:rPr>
              <a:t>Contingency/Incidental Expenses (to meet working expenses/accommodation/venue costs during the event.)</a:t>
            </a:r>
          </a:p>
        </p:txBody>
      </p:sp>
    </p:spTree>
    <p:extLst>
      <p:ext uri="{BB962C8B-B14F-4D97-AF65-F5344CB8AC3E}">
        <p14:creationId xmlns:p14="http://schemas.microsoft.com/office/powerpoint/2010/main" val="15256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07644" y="795432"/>
            <a:ext cx="11776711" cy="2907774"/>
          </a:xfrm>
        </p:spPr>
        <p:txBody>
          <a:bodyPr anchor="ctr">
            <a:normAutofit fontScale="90000"/>
          </a:bodyPr>
          <a:lstStyle/>
          <a:p>
            <a:pPr algn="ctr"/>
            <a:br>
              <a:rPr lang="en-US" dirty="0"/>
            </a:br>
            <a:br>
              <a:rPr lang="en-US" dirty="0"/>
            </a:br>
            <a:br>
              <a:rPr lang="en-US" dirty="0">
                <a:solidFill>
                  <a:schemeClr val="tx2"/>
                </a:solidFill>
              </a:rPr>
            </a:br>
            <a:r>
              <a:rPr lang="en-IN" sz="2800" b="1" u="sng" kern="100" dirty="0" err="1">
                <a:solidFill>
                  <a:schemeClr val="tx2"/>
                </a:solidFill>
                <a:effectLst/>
                <a:latin typeface="Arial" panose="020B0604020202020204" pitchFamily="34" charset="0"/>
                <a:ea typeface="Aptos" panose="020B0004020202020204" pitchFamily="34" charset="0"/>
                <a:cs typeface="Times New Roman" panose="02020603050405020304" pitchFamily="18" charset="0"/>
              </a:rPr>
              <a:t>Anusandhan</a:t>
            </a:r>
            <a:r>
              <a:rPr lang="en-IN" sz="2800" b="1" u="sng" kern="100" dirty="0">
                <a:solidFill>
                  <a:schemeClr val="tx2"/>
                </a:solidFill>
                <a:effectLst/>
                <a:latin typeface="Arial" panose="020B0604020202020204" pitchFamily="34" charset="0"/>
                <a:ea typeface="Aptos" panose="020B0004020202020204" pitchFamily="34" charset="0"/>
                <a:cs typeface="Times New Roman" panose="02020603050405020304" pitchFamily="18" charset="0"/>
              </a:rPr>
              <a:t> National Research Foundation (ANRF)</a:t>
            </a:r>
            <a:br>
              <a:rPr lang="en-US" sz="2800" dirty="0">
                <a:solidFill>
                  <a:schemeClr val="tx2"/>
                </a:solidFill>
              </a:rPr>
            </a:br>
            <a:br>
              <a:rPr lang="en-US" sz="2800" dirty="0">
                <a:solidFill>
                  <a:schemeClr val="tx2"/>
                </a:solidFill>
              </a:rPr>
            </a:br>
            <a:r>
              <a:rPr lang="en-US" sz="2800" b="1" kern="100" dirty="0">
                <a:solidFill>
                  <a:schemeClr val="tx2"/>
                </a:solidFill>
                <a:latin typeface="Arial" panose="020B0604020202020204" pitchFamily="34" charset="0"/>
                <a:cs typeface="Times New Roman" panose="02020603050405020304" pitchFamily="18" charset="0"/>
              </a:rPr>
              <a:t>The Prime Minister’s Fellowship </a:t>
            </a:r>
            <a:br>
              <a:rPr lang="en-US" sz="2800" b="1" kern="100" dirty="0">
                <a:solidFill>
                  <a:schemeClr val="tx2"/>
                </a:solidFill>
                <a:latin typeface="Arial" panose="020B0604020202020204" pitchFamily="34" charset="0"/>
                <a:cs typeface="Times New Roman" panose="02020603050405020304" pitchFamily="18" charset="0"/>
              </a:rPr>
            </a:br>
            <a:r>
              <a:rPr lang="en-US" sz="2800" b="1" kern="100" dirty="0">
                <a:solidFill>
                  <a:schemeClr val="tx2"/>
                </a:solidFill>
                <a:latin typeface="Arial" panose="020B0604020202020204" pitchFamily="34" charset="0"/>
                <a:cs typeface="Times New Roman" panose="02020603050405020304" pitchFamily="18" charset="0"/>
              </a:rPr>
              <a:t>for Doctoral Research (PMFDR)</a:t>
            </a:r>
            <a:br>
              <a:rPr lang="en-US" sz="2800" b="1" kern="100" dirty="0">
                <a:solidFill>
                  <a:schemeClr val="tx2"/>
                </a:solidFill>
                <a:latin typeface="Arial" panose="020B0604020202020204" pitchFamily="34" charset="0"/>
                <a:cs typeface="Times New Roman" panose="02020603050405020304" pitchFamily="18" charset="0"/>
              </a:rPr>
            </a:br>
            <a:br>
              <a:rPr lang="en-US" sz="2800" b="1" kern="100" dirty="0">
                <a:solidFill>
                  <a:schemeClr val="tx2"/>
                </a:solidFill>
                <a:latin typeface="Arial" panose="020B0604020202020204" pitchFamily="34" charset="0"/>
                <a:cs typeface="Times New Roman" panose="02020603050405020304" pitchFamily="18" charset="0"/>
              </a:rPr>
            </a:br>
            <a:r>
              <a:rPr lang="en-US" sz="2200" b="1" kern="100" dirty="0">
                <a:solidFill>
                  <a:schemeClr val="tx2"/>
                </a:solidFill>
                <a:latin typeface="Arial" panose="020B0604020202020204" pitchFamily="34" charset="0"/>
                <a:cs typeface="Times New Roman" panose="02020603050405020304" pitchFamily="18" charset="0"/>
              </a:rPr>
              <a:t>An Industry-Academia Collaborative Initiative</a:t>
            </a:r>
            <a:br>
              <a:rPr lang="en-US" sz="3600" b="1" kern="100" dirty="0">
                <a:solidFill>
                  <a:schemeClr val="tx2"/>
                </a:solidFill>
                <a:latin typeface="Arial" panose="020B0604020202020204" pitchFamily="34" charset="0"/>
                <a:cs typeface="Times New Roman" panose="02020603050405020304" pitchFamily="18" charset="0"/>
              </a:rPr>
            </a:br>
            <a:br>
              <a:rPr lang="en-US" sz="27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br>
            <a:r>
              <a:rPr lang="en-IN" sz="1800" b="1" u="sng" dirty="0">
                <a:solidFill>
                  <a:schemeClr val="tx2"/>
                </a:solidFill>
                <a:effectLst/>
                <a:latin typeface="Arial" panose="020B0604020202020204" pitchFamily="34" charset="0"/>
                <a:ea typeface="Aptos" panose="020B0004020202020204" pitchFamily="34" charset="0"/>
              </a:rPr>
              <a:t>Industry Partners </a:t>
            </a:r>
            <a:br>
              <a:rPr lang="en-IN" sz="1800" b="1" u="sng" dirty="0">
                <a:solidFill>
                  <a:schemeClr val="tx2"/>
                </a:solidFill>
                <a:effectLst/>
                <a:latin typeface="Arial" panose="020B0604020202020204" pitchFamily="34" charset="0"/>
                <a:ea typeface="Aptos" panose="020B0004020202020204" pitchFamily="34" charset="0"/>
              </a:rPr>
            </a:br>
            <a:endParaRPr lang="en-US" dirty="0">
              <a:solidFill>
                <a:schemeClr val="tx2"/>
              </a:solidFill>
            </a:endParaRPr>
          </a:p>
        </p:txBody>
      </p:sp>
      <p:grpSp>
        <p:nvGrpSpPr>
          <p:cNvPr id="2" name="Group 1">
            <a:extLst>
              <a:ext uri="{FF2B5EF4-FFF2-40B4-BE49-F238E27FC236}">
                <a16:creationId xmlns:a16="http://schemas.microsoft.com/office/drawing/2014/main" id="{E95EF94B-39B5-8D75-CA56-E871CD9649E7}"/>
              </a:ext>
            </a:extLst>
          </p:cNvPr>
          <p:cNvGrpSpPr/>
          <p:nvPr/>
        </p:nvGrpSpPr>
        <p:grpSpPr>
          <a:xfrm>
            <a:off x="4178776" y="4357092"/>
            <a:ext cx="3834449" cy="1237533"/>
            <a:chOff x="3644530" y="4357092"/>
            <a:chExt cx="3834449" cy="1237533"/>
          </a:xfrm>
        </p:grpSpPr>
        <p:pic>
          <p:nvPicPr>
            <p:cNvPr id="8" name="Picture 7" descr="Confederation of Indian Industry (CII) | WBCSD">
              <a:extLst>
                <a:ext uri="{FF2B5EF4-FFF2-40B4-BE49-F238E27FC236}">
                  <a16:creationId xmlns:a16="http://schemas.microsoft.com/office/drawing/2014/main" id="{75D2494A-732C-1939-2255-38B55C5817F1}"/>
                </a:ext>
              </a:extLst>
            </p:cNvPr>
            <p:cNvPicPr>
              <a:picLocks noChangeAspect="1"/>
            </p:cNvPicPr>
            <p:nvPr/>
          </p:nvPicPr>
          <p:blipFill>
            <a:blip r:embed="rId3">
              <a:extLst>
                <a:ext uri="{28A0092B-C50C-407E-A947-70E740481C1C}">
                  <a14:useLocalDpi xmlns:a14="http://schemas.microsoft.com/office/drawing/2010/main" val="0"/>
                </a:ext>
              </a:extLst>
            </a:blip>
            <a:srcRect t="14837" b="20803"/>
            <a:stretch/>
          </p:blipFill>
          <p:spPr bwMode="auto">
            <a:xfrm>
              <a:off x="3644530" y="4357092"/>
              <a:ext cx="2044464" cy="1237533"/>
            </a:xfrm>
            <a:prstGeom prst="rect">
              <a:avLst/>
            </a:prstGeom>
            <a:noFill/>
            <a:ln>
              <a:noFill/>
            </a:ln>
          </p:spPr>
        </p:pic>
        <p:pic>
          <p:nvPicPr>
            <p:cNvPr id="9" name="Picture 8">
              <a:extLst>
                <a:ext uri="{FF2B5EF4-FFF2-40B4-BE49-F238E27FC236}">
                  <a16:creationId xmlns:a16="http://schemas.microsoft.com/office/drawing/2014/main" id="{09E84B4B-31AC-BB11-A9BE-0A94456E9A6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8037" y="4516580"/>
              <a:ext cx="1020942" cy="918555"/>
            </a:xfrm>
            <a:prstGeom prst="rect">
              <a:avLst/>
            </a:prstGeom>
            <a:noFill/>
          </p:spPr>
        </p:pic>
      </p:gr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9383" y="315970"/>
            <a:ext cx="11768446" cy="4395865"/>
          </a:xfrm>
        </p:spPr>
        <p:txBody>
          <a:bodyPr>
            <a:noAutofit/>
          </a:bodyPr>
          <a:lstStyle/>
          <a:p>
            <a:pPr marL="274320" algn="just">
              <a:lnSpc>
                <a:spcPct val="100000"/>
              </a:lnSpc>
            </a:pPr>
            <a:endPar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endParaRPr>
          </a:p>
          <a:p>
            <a:pPr marL="274320" algn="just">
              <a:lnSpc>
                <a:spcPct val="100000"/>
              </a:lnSpc>
            </a:pPr>
            <a:r>
              <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rPr>
              <a:t>Dual Exposure: </a:t>
            </a:r>
            <a:r>
              <a:rPr lang="en-US" sz="2400" kern="100" dirty="0">
                <a:solidFill>
                  <a:schemeClr val="tx2"/>
                </a:solidFill>
                <a:latin typeface="Arial" panose="020B0604020202020204" pitchFamily="34" charset="0"/>
                <a:ea typeface="Calibri" panose="020F0502020204030204" pitchFamily="34" charset="0"/>
                <a:cs typeface="Arial" panose="020B0604020202020204" pitchFamily="34" charset="0"/>
              </a:rPr>
              <a:t>To provide PhD scholars with immersive experiences in both academic and industrial research environments, fostering versatile scientific professionals, and encouraging knowledge exchange between academic institutions and the corporate sector.</a:t>
            </a:r>
          </a:p>
          <a:p>
            <a:pPr marL="274320" algn="just">
              <a:lnSpc>
                <a:spcPct val="100000"/>
              </a:lnSpc>
            </a:pPr>
            <a:r>
              <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rPr>
              <a:t>Promote Industry-Relevant Research</a:t>
            </a:r>
            <a:r>
              <a:rPr lang="en-US" sz="2400" kern="100" dirty="0">
                <a:solidFill>
                  <a:schemeClr val="tx2"/>
                </a:solidFill>
                <a:latin typeface="Arial" panose="020B0604020202020204" pitchFamily="34" charset="0"/>
                <a:ea typeface="Calibri" panose="020F0502020204030204" pitchFamily="34" charset="0"/>
                <a:cs typeface="Arial" panose="020B0604020202020204" pitchFamily="34" charset="0"/>
              </a:rPr>
              <a:t>: To stimulate research in areas that have strong industrial relevance and commercial viability.</a:t>
            </a:r>
          </a:p>
          <a:p>
            <a:pPr marL="274320" algn="just">
              <a:lnSpc>
                <a:spcPct val="100000"/>
              </a:lnSpc>
            </a:pPr>
            <a:r>
              <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rPr>
              <a:t>Contribute to National Development</a:t>
            </a:r>
            <a:r>
              <a:rPr lang="en-US" sz="2400" kern="100" dirty="0">
                <a:solidFill>
                  <a:schemeClr val="tx2"/>
                </a:solidFill>
                <a:latin typeface="Arial" panose="020B0604020202020204" pitchFamily="34" charset="0"/>
                <a:ea typeface="Calibri" panose="020F0502020204030204" pitchFamily="34" charset="0"/>
                <a:cs typeface="Arial" panose="020B0604020202020204" pitchFamily="34" charset="0"/>
              </a:rPr>
              <a:t>: To drive progress in key sectors such as science, technology, and engineering, contributing to the nation’s growth and innovation ecosystem.</a:t>
            </a:r>
          </a:p>
          <a:p>
            <a:pPr marL="274320" algn="just">
              <a:lnSpc>
                <a:spcPct val="100000"/>
              </a:lnSpc>
            </a:pPr>
            <a:r>
              <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rPr>
              <a:t>Access to Advanced Research &amp; Expertise</a:t>
            </a:r>
            <a:r>
              <a:rPr lang="en-US" sz="2400" kern="100" dirty="0">
                <a:solidFill>
                  <a:schemeClr val="tx2"/>
                </a:solidFill>
                <a:latin typeface="Arial" panose="020B0604020202020204" pitchFamily="34" charset="0"/>
                <a:ea typeface="Calibri" panose="020F0502020204030204" pitchFamily="34" charset="0"/>
                <a:cs typeface="Arial" panose="020B0604020202020204" pitchFamily="34" charset="0"/>
              </a:rPr>
              <a:t>: To provide industries with access to cutting-edge research and domain-specific academic expertise for solving complex, real-world challenges.</a:t>
            </a:r>
          </a:p>
          <a:p>
            <a:pPr marL="274320" algn="just">
              <a:lnSpc>
                <a:spcPct val="100000"/>
              </a:lnSpc>
            </a:pPr>
            <a:r>
              <a:rPr lang="en-US" sz="2400" b="1" kern="100" dirty="0">
                <a:solidFill>
                  <a:schemeClr val="tx2"/>
                </a:solidFill>
                <a:latin typeface="Arial" panose="020B0604020202020204" pitchFamily="34" charset="0"/>
                <a:ea typeface="Calibri" panose="020F0502020204030204" pitchFamily="34" charset="0"/>
                <a:cs typeface="Arial" panose="020B0604020202020204" pitchFamily="34" charset="0"/>
              </a:rPr>
              <a:t>Enhance Professional Growth of PhD Scholars</a:t>
            </a:r>
            <a:r>
              <a:rPr lang="en-US" sz="2400" kern="100" dirty="0">
                <a:solidFill>
                  <a:schemeClr val="tx2"/>
                </a:solidFill>
                <a:latin typeface="Arial" panose="020B0604020202020204" pitchFamily="34" charset="0"/>
                <a:ea typeface="Calibri" panose="020F0502020204030204" pitchFamily="34" charset="0"/>
                <a:cs typeface="Arial" panose="020B0604020202020204" pitchFamily="34" charset="0"/>
              </a:rPr>
              <a:t>: To build the research, analytical, and professional competencies of doctoral candidates through advanced industry exposure.</a:t>
            </a:r>
          </a:p>
          <a:p>
            <a:pPr algn="just"/>
            <a:endParaRPr lang="en-US" sz="2400" dirty="0"/>
          </a:p>
        </p:txBody>
      </p:sp>
      <p:sp>
        <p:nvSpPr>
          <p:cNvPr id="9" name="Title 12">
            <a:extLst>
              <a:ext uri="{FF2B5EF4-FFF2-40B4-BE49-F238E27FC236}">
                <a16:creationId xmlns:a16="http://schemas.microsoft.com/office/drawing/2014/main" id="{77A3FF9B-2858-5FD0-603D-4ABF0CAE9329}"/>
              </a:ext>
            </a:extLst>
          </p:cNvPr>
          <p:cNvSpPr>
            <a:spLocks noGrp="1"/>
          </p:cNvSpPr>
          <p:nvPr>
            <p:ph type="title"/>
          </p:nvPr>
        </p:nvSpPr>
        <p:spPr>
          <a:xfrm>
            <a:off x="-34370" y="-128370"/>
            <a:ext cx="5105134" cy="1096962"/>
          </a:xfrm>
        </p:spPr>
        <p:txBody>
          <a:bodyPr/>
          <a:lstStyle/>
          <a:p>
            <a:r>
              <a:rPr lang="en-US" b="1" dirty="0">
                <a:solidFill>
                  <a:srgbClr val="0432FF"/>
                </a:solidFill>
              </a:rPr>
              <a:t>Objectives: PMFDR </a:t>
            </a:r>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9045C8-B7F3-81E3-2697-F157614692E8}"/>
              </a:ext>
            </a:extLst>
          </p:cNvPr>
          <p:cNvPicPr>
            <a:picLocks noChangeAspect="1"/>
          </p:cNvPicPr>
          <p:nvPr/>
        </p:nvPicPr>
        <p:blipFill>
          <a:blip r:embed="rId2"/>
          <a:stretch>
            <a:fillRect/>
          </a:stretch>
        </p:blipFill>
        <p:spPr>
          <a:xfrm>
            <a:off x="1694687" y="132314"/>
            <a:ext cx="8979273" cy="6725685"/>
          </a:xfrm>
          <a:prstGeom prst="rect">
            <a:avLst/>
          </a:prstGeom>
        </p:spPr>
      </p:pic>
    </p:spTree>
    <p:extLst>
      <p:ext uri="{BB962C8B-B14F-4D97-AF65-F5344CB8AC3E}">
        <p14:creationId xmlns:p14="http://schemas.microsoft.com/office/powerpoint/2010/main" val="77446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E1CC5-3185-C494-9086-F6D11F46A006}"/>
              </a:ext>
            </a:extLst>
          </p:cNvPr>
          <p:cNvPicPr>
            <a:picLocks noChangeAspect="1"/>
          </p:cNvPicPr>
          <p:nvPr/>
        </p:nvPicPr>
        <p:blipFill>
          <a:blip r:embed="rId2"/>
          <a:stretch>
            <a:fillRect/>
          </a:stretch>
        </p:blipFill>
        <p:spPr>
          <a:xfrm>
            <a:off x="148284" y="34609"/>
            <a:ext cx="5353050" cy="6788779"/>
          </a:xfrm>
          <a:prstGeom prst="rect">
            <a:avLst/>
          </a:prstGeom>
        </p:spPr>
      </p:pic>
      <p:pic>
        <p:nvPicPr>
          <p:cNvPr id="2" name="Picture 1">
            <a:extLst>
              <a:ext uri="{FF2B5EF4-FFF2-40B4-BE49-F238E27FC236}">
                <a16:creationId xmlns:a16="http://schemas.microsoft.com/office/drawing/2014/main" id="{B8812FEE-546F-D971-9E2B-1F3130E73EA9}"/>
              </a:ext>
            </a:extLst>
          </p:cNvPr>
          <p:cNvPicPr>
            <a:picLocks noChangeAspect="1"/>
          </p:cNvPicPr>
          <p:nvPr/>
        </p:nvPicPr>
        <p:blipFill>
          <a:blip r:embed="rId3"/>
          <a:stretch>
            <a:fillRect/>
          </a:stretch>
        </p:blipFill>
        <p:spPr>
          <a:xfrm>
            <a:off x="6194856" y="34610"/>
            <a:ext cx="5698039" cy="6788779"/>
          </a:xfrm>
          <a:prstGeom prst="rect">
            <a:avLst/>
          </a:prstGeom>
        </p:spPr>
      </p:pic>
    </p:spTree>
    <p:extLst>
      <p:ext uri="{BB962C8B-B14F-4D97-AF65-F5344CB8AC3E}">
        <p14:creationId xmlns:p14="http://schemas.microsoft.com/office/powerpoint/2010/main" val="189548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5C05D-6570-9C3A-3333-6FEBA881C9E5}"/>
              </a:ext>
            </a:extLst>
          </p:cNvPr>
          <p:cNvPicPr>
            <a:picLocks noChangeAspect="1"/>
          </p:cNvPicPr>
          <p:nvPr/>
        </p:nvPicPr>
        <p:blipFill>
          <a:blip r:embed="rId2"/>
          <a:stretch>
            <a:fillRect/>
          </a:stretch>
        </p:blipFill>
        <p:spPr>
          <a:xfrm>
            <a:off x="2403941" y="0"/>
            <a:ext cx="7384118" cy="6858000"/>
          </a:xfrm>
          <a:prstGeom prst="rect">
            <a:avLst/>
          </a:prstGeom>
        </p:spPr>
      </p:pic>
    </p:spTree>
    <p:extLst>
      <p:ext uri="{BB962C8B-B14F-4D97-AF65-F5344CB8AC3E}">
        <p14:creationId xmlns:p14="http://schemas.microsoft.com/office/powerpoint/2010/main" val="1742064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48DF3-443A-3340-3BA6-88D14E9FF8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B4D45C-5873-81B9-A52D-10A21397E135}"/>
              </a:ext>
            </a:extLst>
          </p:cNvPr>
          <p:cNvPicPr>
            <a:picLocks noChangeAspect="1"/>
          </p:cNvPicPr>
          <p:nvPr/>
        </p:nvPicPr>
        <p:blipFill>
          <a:blip r:embed="rId2"/>
          <a:stretch>
            <a:fillRect/>
          </a:stretch>
        </p:blipFill>
        <p:spPr>
          <a:xfrm>
            <a:off x="390145" y="121920"/>
            <a:ext cx="11657422" cy="6510527"/>
          </a:xfrm>
          <a:prstGeom prst="rect">
            <a:avLst/>
          </a:prstGeom>
        </p:spPr>
      </p:pic>
    </p:spTree>
    <p:extLst>
      <p:ext uri="{BB962C8B-B14F-4D97-AF65-F5344CB8AC3E}">
        <p14:creationId xmlns:p14="http://schemas.microsoft.com/office/powerpoint/2010/main" val="94388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AC41CE-F202-6BB6-1912-61F38BAC9EF2}"/>
              </a:ext>
            </a:extLst>
          </p:cNvPr>
          <p:cNvPicPr>
            <a:picLocks noChangeAspect="1"/>
          </p:cNvPicPr>
          <p:nvPr/>
        </p:nvPicPr>
        <p:blipFill>
          <a:blip r:embed="rId2"/>
          <a:stretch>
            <a:fillRect/>
          </a:stretch>
        </p:blipFill>
        <p:spPr>
          <a:xfrm>
            <a:off x="3022758" y="0"/>
            <a:ext cx="6146483" cy="6858000"/>
          </a:xfrm>
          <a:prstGeom prst="rect">
            <a:avLst/>
          </a:prstGeom>
        </p:spPr>
      </p:pic>
    </p:spTree>
    <p:extLst>
      <p:ext uri="{BB962C8B-B14F-4D97-AF65-F5344CB8AC3E}">
        <p14:creationId xmlns:p14="http://schemas.microsoft.com/office/powerpoint/2010/main" val="97972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6B9310-A5C0-DEF9-B860-BFE1F3721B3E}"/>
              </a:ext>
            </a:extLst>
          </p:cNvPr>
          <p:cNvSpPr txBox="1"/>
          <p:nvPr/>
        </p:nvSpPr>
        <p:spPr>
          <a:xfrm>
            <a:off x="56269" y="28133"/>
            <a:ext cx="6951134" cy="769441"/>
          </a:xfrm>
          <a:prstGeom prst="rect">
            <a:avLst/>
          </a:prstGeom>
          <a:noFill/>
        </p:spPr>
        <p:txBody>
          <a:bodyPr wrap="none" rtlCol="0">
            <a:spAutoFit/>
          </a:bodyPr>
          <a:lstStyle/>
          <a:p>
            <a:r>
              <a:rPr lang="en-US" sz="4400" b="1" dirty="0">
                <a:solidFill>
                  <a:srgbClr val="0432FF"/>
                </a:solidFill>
              </a:rPr>
              <a:t>Indian Academic Eco-system:</a:t>
            </a:r>
          </a:p>
        </p:txBody>
      </p:sp>
      <p:sp>
        <p:nvSpPr>
          <p:cNvPr id="3" name="TextBox 2">
            <a:extLst>
              <a:ext uri="{FF2B5EF4-FFF2-40B4-BE49-F238E27FC236}">
                <a16:creationId xmlns:a16="http://schemas.microsoft.com/office/drawing/2014/main" id="{2761E533-569E-BF5E-1AFC-FE268B877306}"/>
              </a:ext>
            </a:extLst>
          </p:cNvPr>
          <p:cNvSpPr txBox="1"/>
          <p:nvPr/>
        </p:nvSpPr>
        <p:spPr>
          <a:xfrm>
            <a:off x="56269" y="950026"/>
            <a:ext cx="12063900" cy="5324535"/>
          </a:xfrm>
          <a:prstGeom prst="rect">
            <a:avLst/>
          </a:prstGeom>
          <a:noFill/>
        </p:spPr>
        <p:txBody>
          <a:bodyPr wrap="square" rtlCol="0">
            <a:spAutoFit/>
          </a:bodyPr>
          <a:lstStyle/>
          <a:p>
            <a:r>
              <a:rPr lang="en-US" sz="2000" b="1" dirty="0"/>
              <a:t>~ 166 institutions of National importance, 1100+ universities and nearly 45000+ colleges  </a:t>
            </a:r>
          </a:p>
          <a:p>
            <a:endParaRPr lang="en-US" sz="2000" b="1" dirty="0"/>
          </a:p>
          <a:p>
            <a:r>
              <a:rPr lang="en-US" sz="2000" b="1" dirty="0"/>
              <a:t>~ Number of undergraduate, post-graduate and PhD student &gt; 4.3 Cr</a:t>
            </a:r>
          </a:p>
          <a:p>
            <a:endParaRPr lang="en-US" sz="2000" b="1" dirty="0"/>
          </a:p>
          <a:p>
            <a:r>
              <a:rPr lang="en-US" sz="2000" b="1" dirty="0"/>
              <a:t>~ Number of PG teachers 15 lakhs</a:t>
            </a:r>
          </a:p>
          <a:p>
            <a:endParaRPr lang="en-US" sz="2000" b="1" dirty="0"/>
          </a:p>
          <a:p>
            <a:r>
              <a:rPr lang="en-US" sz="2000" b="1" dirty="0"/>
              <a:t>~ 3</a:t>
            </a:r>
            <a:r>
              <a:rPr lang="en-US" sz="2000" b="1" baseline="30000" dirty="0"/>
              <a:t>rd</a:t>
            </a:r>
            <a:r>
              <a:rPr lang="en-US" sz="2000" b="1" dirty="0"/>
              <a:t> position in terms of number of publications in SCI journals and 3</a:t>
            </a:r>
            <a:r>
              <a:rPr lang="en-US" sz="2000" b="1" baseline="30000" dirty="0"/>
              <a:t>rd</a:t>
            </a:r>
            <a:r>
              <a:rPr lang="en-US" sz="2000" b="1" dirty="0"/>
              <a:t> position in no. of PhDs in science </a:t>
            </a:r>
          </a:p>
          <a:p>
            <a:endParaRPr lang="en-US" sz="2000" b="1" dirty="0"/>
          </a:p>
          <a:p>
            <a:r>
              <a:rPr lang="en-US" sz="2000" b="1" dirty="0"/>
              <a:t>~ 3.6 L / 5.5 L R&amp;D personnel are full time researchers (18% of the total 3.6L are women) </a:t>
            </a:r>
          </a:p>
          <a:p>
            <a:endParaRPr lang="en-US" sz="2000" b="1" dirty="0"/>
          </a:p>
          <a:p>
            <a:r>
              <a:rPr lang="en-US" sz="2000" b="1" dirty="0"/>
              <a:t>~  No of researchers per million population is just 262 (in comparison to 8714 in South Korea)</a:t>
            </a:r>
          </a:p>
          <a:p>
            <a:endParaRPr lang="en-US" sz="2000" b="1" dirty="0"/>
          </a:p>
          <a:p>
            <a:r>
              <a:rPr lang="en-US" sz="2000" b="1" dirty="0"/>
              <a:t>~ Gross domestic expenditure on R&amp;D (GERD) is 0.64% of the Gross Domestic Product (GDP) for 20-21</a:t>
            </a:r>
          </a:p>
          <a:p>
            <a:endParaRPr lang="en-US" sz="2000" b="1" dirty="0"/>
          </a:p>
          <a:p>
            <a:r>
              <a:rPr lang="en-US" sz="2000" b="1" dirty="0"/>
              <a:t>~ Availability of Extra-mural funding by DST/DBT/others and  their distribution to Tier-I Vs Tier II/III institutions</a:t>
            </a:r>
          </a:p>
          <a:p>
            <a:endParaRPr lang="en-US" sz="2000" b="1" dirty="0"/>
          </a:p>
          <a:p>
            <a:r>
              <a:rPr lang="en-US" sz="2000" b="1" dirty="0"/>
              <a:t>~ Teaching Vs. Research priority and uneven distribution of R&amp;D infrastructure  </a:t>
            </a:r>
          </a:p>
        </p:txBody>
      </p:sp>
    </p:spTree>
    <p:extLst>
      <p:ext uri="{BB962C8B-B14F-4D97-AF65-F5344CB8AC3E}">
        <p14:creationId xmlns:p14="http://schemas.microsoft.com/office/powerpoint/2010/main" val="386972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5897B-0524-431C-99B0-F17EDF3C0B1C}"/>
              </a:ext>
            </a:extLst>
          </p:cNvPr>
          <p:cNvPicPr>
            <a:picLocks noChangeAspect="1"/>
          </p:cNvPicPr>
          <p:nvPr/>
        </p:nvPicPr>
        <p:blipFill>
          <a:blip r:embed="rId2"/>
          <a:stretch>
            <a:fillRect/>
          </a:stretch>
        </p:blipFill>
        <p:spPr>
          <a:xfrm>
            <a:off x="0" y="1"/>
            <a:ext cx="12052047" cy="6773778"/>
          </a:xfrm>
          <a:prstGeom prst="rect">
            <a:avLst/>
          </a:prstGeom>
        </p:spPr>
      </p:pic>
    </p:spTree>
    <p:extLst>
      <p:ext uri="{BB962C8B-B14F-4D97-AF65-F5344CB8AC3E}">
        <p14:creationId xmlns:p14="http://schemas.microsoft.com/office/powerpoint/2010/main" val="135005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315A-037F-1A5B-9FF7-319303C1B130}"/>
              </a:ext>
            </a:extLst>
          </p:cNvPr>
          <p:cNvSpPr>
            <a:spLocks noGrp="1"/>
          </p:cNvSpPr>
          <p:nvPr>
            <p:ph type="title"/>
          </p:nvPr>
        </p:nvSpPr>
        <p:spPr/>
        <p:txBody>
          <a:bodyPr>
            <a:normAutofit/>
          </a:bodyPr>
          <a:lstStyle/>
          <a:p>
            <a:r>
              <a:rPr lang="en-US" dirty="0"/>
              <a:t>PAIR: Hub and Spoke Institutions (Cat A)</a:t>
            </a:r>
          </a:p>
        </p:txBody>
      </p:sp>
      <p:grpSp>
        <p:nvGrpSpPr>
          <p:cNvPr id="12" name="Group 11">
            <a:extLst>
              <a:ext uri="{FF2B5EF4-FFF2-40B4-BE49-F238E27FC236}">
                <a16:creationId xmlns:a16="http://schemas.microsoft.com/office/drawing/2014/main" id="{401264BF-B770-C367-1C77-CC8D1B0C0EFC}"/>
              </a:ext>
            </a:extLst>
          </p:cNvPr>
          <p:cNvGrpSpPr>
            <a:grpSpLocks noChangeAspect="1"/>
          </p:cNvGrpSpPr>
          <p:nvPr/>
        </p:nvGrpSpPr>
        <p:grpSpPr>
          <a:xfrm>
            <a:off x="3370354" y="695631"/>
            <a:ext cx="5474253" cy="6083104"/>
            <a:chOff x="8208900" y="875276"/>
            <a:chExt cx="3439403" cy="3821937"/>
          </a:xfrm>
        </p:grpSpPr>
        <p:grpSp>
          <p:nvGrpSpPr>
            <p:cNvPr id="13" name="Group 12">
              <a:extLst>
                <a:ext uri="{FF2B5EF4-FFF2-40B4-BE49-F238E27FC236}">
                  <a16:creationId xmlns:a16="http://schemas.microsoft.com/office/drawing/2014/main" id="{5BF5B0B0-D459-3BC0-EAE7-29BA1717EE33}"/>
                </a:ext>
              </a:extLst>
            </p:cNvPr>
            <p:cNvGrpSpPr/>
            <p:nvPr/>
          </p:nvGrpSpPr>
          <p:grpSpPr>
            <a:xfrm>
              <a:off x="8208900" y="875276"/>
              <a:ext cx="3439403" cy="3821937"/>
              <a:chOff x="8223187" y="1153314"/>
              <a:chExt cx="3439403" cy="3821937"/>
            </a:xfrm>
          </p:grpSpPr>
          <p:grpSp>
            <p:nvGrpSpPr>
              <p:cNvPr id="68" name="Group 67">
                <a:extLst>
                  <a:ext uri="{FF2B5EF4-FFF2-40B4-BE49-F238E27FC236}">
                    <a16:creationId xmlns:a16="http://schemas.microsoft.com/office/drawing/2014/main" id="{87BA43FD-18CD-6BDE-6FDF-186AB573756C}"/>
                  </a:ext>
                </a:extLst>
              </p:cNvPr>
              <p:cNvGrpSpPr>
                <a:grpSpLocks noChangeAspect="1"/>
              </p:cNvGrpSpPr>
              <p:nvPr/>
            </p:nvGrpSpPr>
            <p:grpSpPr>
              <a:xfrm>
                <a:off x="8223187" y="1153314"/>
                <a:ext cx="3406222" cy="3807864"/>
                <a:chOff x="3463925" y="707512"/>
                <a:chExt cx="5287010" cy="5910424"/>
              </a:xfrm>
            </p:grpSpPr>
            <p:pic>
              <p:nvPicPr>
                <p:cNvPr id="73" name="officeArt object">
                  <a:extLst>
                    <a:ext uri="{FF2B5EF4-FFF2-40B4-BE49-F238E27FC236}">
                      <a16:creationId xmlns:a16="http://schemas.microsoft.com/office/drawing/2014/main" id="{1E20ABAD-4DB3-F7ED-F553-5E30B4F54D03}"/>
                    </a:ext>
                  </a:extLst>
                </p:cNvPr>
                <p:cNvPicPr/>
                <p:nvPr/>
              </p:nvPicPr>
              <p:blipFill rotWithShape="1">
                <a:blip r:embed="rId2">
                  <a:alphaModFix amt="53315"/>
                  <a:extLst>
                    <a:ext uri="{BEBA8EAE-BF5A-486C-A8C5-ECC9F3942E4B}">
                      <a14:imgProps xmlns:a14="http://schemas.microsoft.com/office/drawing/2010/main">
                        <a14:imgLayer r:embed="rId3">
                          <a14:imgEffect>
                            <a14:colorTemperature colorTemp="4611"/>
                          </a14:imgEffect>
                          <a14:imgEffect>
                            <a14:saturation sat="274000"/>
                          </a14:imgEffect>
                          <a14:imgEffect>
                            <a14:brightnessContrast contrast="14000"/>
                          </a14:imgEffect>
                        </a14:imgLayer>
                      </a14:imgProps>
                    </a:ext>
                  </a:extLst>
                </a:blip>
                <a:srcRect t="7220"/>
                <a:stretch/>
              </p:blipFill>
              <p:spPr>
                <a:xfrm>
                  <a:off x="3463925" y="707512"/>
                  <a:ext cx="5287010" cy="5910424"/>
                </a:xfrm>
                <a:prstGeom prst="rect">
                  <a:avLst/>
                </a:prstGeom>
                <a:ln w="12700" cap="flat">
                  <a:noFill/>
                  <a:miter lim="400000"/>
                </a:ln>
                <a:effectLst/>
              </p:spPr>
            </p:pic>
            <p:sp>
              <p:nvSpPr>
                <p:cNvPr id="74" name="officeArt object">
                  <a:extLst>
                    <a:ext uri="{FF2B5EF4-FFF2-40B4-BE49-F238E27FC236}">
                      <a16:creationId xmlns:a16="http://schemas.microsoft.com/office/drawing/2014/main" id="{1A5C5484-18EF-65CB-B3D3-0F61F509F1E3}"/>
                    </a:ext>
                  </a:extLst>
                </p:cNvPr>
                <p:cNvSpPr/>
                <p:nvPr/>
              </p:nvSpPr>
              <p:spPr>
                <a:xfrm>
                  <a:off x="5397930" y="4503262"/>
                  <a:ext cx="179994" cy="179364"/>
                </a:xfrm>
                <a:prstGeom prst="ellipse">
                  <a:avLst/>
                </a:prstGeom>
                <a:gradFill flip="none" rotWithShape="1">
                  <a:gsLst>
                    <a:gs pos="0">
                      <a:schemeClr val="accent5"/>
                    </a:gs>
                    <a:gs pos="100000">
                      <a:schemeClr val="accent5">
                        <a:lumOff val="-29866"/>
                      </a:schemeClr>
                    </a:gs>
                  </a:gsLst>
                  <a:lin ang="5400000" scaled="0"/>
                </a:gradFill>
                <a:ln w="12700" cap="flat">
                  <a:noFill/>
                  <a:miter lim="400000"/>
                </a:ln>
                <a:effectLst/>
              </p:spPr>
              <p:txBody>
                <a:bodyPr/>
                <a:lstStyle/>
                <a:p>
                  <a:pPr defTabSz="914377">
                    <a:defRPr/>
                  </a:pPr>
                  <a:endParaRPr lang="en-GB">
                    <a:solidFill>
                      <a:prstClr val="black"/>
                    </a:solidFill>
                    <a:latin typeface="Calibri" panose="020F0502020204030204"/>
                  </a:endParaRPr>
                </a:p>
              </p:txBody>
            </p:sp>
            <p:sp>
              <p:nvSpPr>
                <p:cNvPr id="75" name="officeArt object">
                  <a:extLst>
                    <a:ext uri="{FF2B5EF4-FFF2-40B4-BE49-F238E27FC236}">
                      <a16:creationId xmlns:a16="http://schemas.microsoft.com/office/drawing/2014/main" id="{A39DC665-37BA-97F3-60C6-39708487E1B5}"/>
                    </a:ext>
                  </a:extLst>
                </p:cNvPr>
                <p:cNvSpPr>
                  <a:spLocks noChangeAspect="1"/>
                </p:cNvSpPr>
                <p:nvPr/>
              </p:nvSpPr>
              <p:spPr>
                <a:xfrm>
                  <a:off x="5577218" y="4592906"/>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76" name="officeArt object">
                  <a:extLst>
                    <a:ext uri="{FF2B5EF4-FFF2-40B4-BE49-F238E27FC236}">
                      <a16:creationId xmlns:a16="http://schemas.microsoft.com/office/drawing/2014/main" id="{ADC7F028-9848-79DF-BB03-7C1296DEA92E}"/>
                    </a:ext>
                  </a:extLst>
                </p:cNvPr>
                <p:cNvSpPr/>
                <p:nvPr/>
              </p:nvSpPr>
              <p:spPr>
                <a:xfrm>
                  <a:off x="5150513" y="4539120"/>
                  <a:ext cx="107996" cy="107998"/>
                </a:xfrm>
                <a:prstGeom prst="ellipse">
                  <a:avLst/>
                </a:prstGeom>
                <a:gradFill flip="none" rotWithShape="1">
                  <a:gsLst>
                    <a:gs pos="0">
                      <a:schemeClr val="accent4">
                        <a:hueOff val="222477"/>
                        <a:satOff val="-4338"/>
                      </a:schemeClr>
                    </a:gs>
                    <a:gs pos="100000">
                      <a:schemeClr val="accent4">
                        <a:hueOff val="-858837"/>
                        <a:lumOff val="-9791"/>
                      </a:schemeClr>
                    </a:gs>
                  </a:gsLst>
                  <a:lin ang="5400000" scaled="0"/>
                </a:gradFill>
                <a:ln w="12700" cap="flat">
                  <a:noFill/>
                  <a:miter lim="400000"/>
                </a:ln>
                <a:effectLst/>
              </p:spPr>
              <p:txBody>
                <a:bodyPr/>
                <a:lstStyle/>
                <a:p>
                  <a:pPr defTabSz="914377">
                    <a:defRPr/>
                  </a:pPr>
                  <a:endParaRPr lang="en-GB">
                    <a:solidFill>
                      <a:prstClr val="black"/>
                    </a:solidFill>
                    <a:latin typeface="Calibri" panose="020F0502020204030204"/>
                  </a:endParaRPr>
                </a:p>
              </p:txBody>
            </p:sp>
            <p:sp>
              <p:nvSpPr>
                <p:cNvPr id="77" name="officeArt object">
                  <a:extLst>
                    <a:ext uri="{FF2B5EF4-FFF2-40B4-BE49-F238E27FC236}">
                      <a16:creationId xmlns:a16="http://schemas.microsoft.com/office/drawing/2014/main" id="{21A4D103-BD98-170E-F4E0-F9E91A56EE04}"/>
                    </a:ext>
                  </a:extLst>
                </p:cNvPr>
                <p:cNvSpPr/>
                <p:nvPr/>
              </p:nvSpPr>
              <p:spPr>
                <a:xfrm>
                  <a:off x="5645347" y="5249113"/>
                  <a:ext cx="107996" cy="107998"/>
                </a:xfrm>
                <a:prstGeom prst="ellipse">
                  <a:avLst/>
                </a:prstGeom>
                <a:gradFill flip="none" rotWithShape="1">
                  <a:gsLst>
                    <a:gs pos="0">
                      <a:schemeClr val="accent4">
                        <a:hueOff val="222477"/>
                        <a:satOff val="-4338"/>
                      </a:schemeClr>
                    </a:gs>
                    <a:gs pos="100000">
                      <a:schemeClr val="accent4">
                        <a:hueOff val="-858837"/>
                        <a:lumOff val="-9791"/>
                      </a:schemeClr>
                    </a:gs>
                  </a:gsLst>
                  <a:lin ang="5400000" scaled="0"/>
                </a:gradFill>
                <a:ln w="12700" cap="flat">
                  <a:noFill/>
                  <a:miter lim="400000"/>
                </a:ln>
                <a:effectLst/>
              </p:spPr>
              <p:txBody>
                <a:bodyPr/>
                <a:lstStyle/>
                <a:p>
                  <a:pPr defTabSz="914377">
                    <a:defRPr/>
                  </a:pPr>
                  <a:endParaRPr lang="en-GB">
                    <a:solidFill>
                      <a:prstClr val="black"/>
                    </a:solidFill>
                    <a:latin typeface="Calibri" panose="020F0502020204030204"/>
                  </a:endParaRPr>
                </a:p>
              </p:txBody>
            </p:sp>
            <p:sp>
              <p:nvSpPr>
                <p:cNvPr id="78" name="officeArt object">
                  <a:extLst>
                    <a:ext uri="{FF2B5EF4-FFF2-40B4-BE49-F238E27FC236}">
                      <a16:creationId xmlns:a16="http://schemas.microsoft.com/office/drawing/2014/main" id="{9CD07796-0DFB-E7C6-4430-336144F4249D}"/>
                    </a:ext>
                  </a:extLst>
                </p:cNvPr>
                <p:cNvSpPr/>
                <p:nvPr/>
              </p:nvSpPr>
              <p:spPr>
                <a:xfrm>
                  <a:off x="4949711" y="5715271"/>
                  <a:ext cx="107996" cy="107998"/>
                </a:xfrm>
                <a:prstGeom prst="ellipse">
                  <a:avLst/>
                </a:prstGeom>
                <a:gradFill flip="none" rotWithShape="1">
                  <a:gsLst>
                    <a:gs pos="0">
                      <a:schemeClr val="accent4">
                        <a:hueOff val="222477"/>
                        <a:satOff val="-4338"/>
                      </a:schemeClr>
                    </a:gs>
                    <a:gs pos="100000">
                      <a:schemeClr val="accent4">
                        <a:hueOff val="-858837"/>
                        <a:lumOff val="-9791"/>
                      </a:schemeClr>
                    </a:gs>
                  </a:gsLst>
                  <a:lin ang="5400000" scaled="0"/>
                </a:gradFill>
                <a:ln w="12700" cap="flat">
                  <a:noFill/>
                  <a:miter lim="400000"/>
                </a:ln>
                <a:effectLst/>
              </p:spPr>
              <p:txBody>
                <a:bodyPr/>
                <a:lstStyle/>
                <a:p>
                  <a:pPr defTabSz="914377">
                    <a:defRPr/>
                  </a:pPr>
                  <a:endParaRPr lang="en-GB">
                    <a:solidFill>
                      <a:prstClr val="black"/>
                    </a:solidFill>
                    <a:latin typeface="Calibri" panose="020F0502020204030204"/>
                  </a:endParaRPr>
                </a:p>
              </p:txBody>
            </p:sp>
            <p:sp>
              <p:nvSpPr>
                <p:cNvPr id="79" name="officeArt object">
                  <a:extLst>
                    <a:ext uri="{FF2B5EF4-FFF2-40B4-BE49-F238E27FC236}">
                      <a16:creationId xmlns:a16="http://schemas.microsoft.com/office/drawing/2014/main" id="{34DC3B3A-B604-8796-378E-D6987C931550}"/>
                    </a:ext>
                  </a:extLst>
                </p:cNvPr>
                <p:cNvSpPr>
                  <a:spLocks noChangeAspect="1"/>
                </p:cNvSpPr>
                <p:nvPr/>
              </p:nvSpPr>
              <p:spPr>
                <a:xfrm>
                  <a:off x="5391833" y="4500063"/>
                  <a:ext cx="224297" cy="223511"/>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sp>
              <p:nvSpPr>
                <p:cNvPr id="80" name="officeArt object">
                  <a:extLst>
                    <a:ext uri="{FF2B5EF4-FFF2-40B4-BE49-F238E27FC236}">
                      <a16:creationId xmlns:a16="http://schemas.microsoft.com/office/drawing/2014/main" id="{76B4A947-EDFF-021F-BE58-EDB88F02D721}"/>
                    </a:ext>
                  </a:extLst>
                </p:cNvPr>
                <p:cNvSpPr>
                  <a:spLocks noChangeAspect="1"/>
                </p:cNvSpPr>
                <p:nvPr/>
              </p:nvSpPr>
              <p:spPr>
                <a:xfrm>
                  <a:off x="5644297" y="5249106"/>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81" name="officeArt object">
                  <a:extLst>
                    <a:ext uri="{FF2B5EF4-FFF2-40B4-BE49-F238E27FC236}">
                      <a16:creationId xmlns:a16="http://schemas.microsoft.com/office/drawing/2014/main" id="{A41F5C6C-B04E-9F50-527E-8465F7383362}"/>
                    </a:ext>
                  </a:extLst>
                </p:cNvPr>
                <p:cNvSpPr>
                  <a:spLocks noChangeAspect="1"/>
                </p:cNvSpPr>
                <p:nvPr/>
              </p:nvSpPr>
              <p:spPr>
                <a:xfrm>
                  <a:off x="5151317" y="4535746"/>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82" name="officeArt object">
                  <a:extLst>
                    <a:ext uri="{FF2B5EF4-FFF2-40B4-BE49-F238E27FC236}">
                      <a16:creationId xmlns:a16="http://schemas.microsoft.com/office/drawing/2014/main" id="{D23BA8C3-7C81-7F85-3575-F8B316FF56CA}"/>
                    </a:ext>
                  </a:extLst>
                </p:cNvPr>
                <p:cNvSpPr>
                  <a:spLocks noChangeAspect="1"/>
                </p:cNvSpPr>
                <p:nvPr/>
              </p:nvSpPr>
              <p:spPr>
                <a:xfrm>
                  <a:off x="4948098" y="5707630"/>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83" name="officeArt object">
                  <a:extLst>
                    <a:ext uri="{FF2B5EF4-FFF2-40B4-BE49-F238E27FC236}">
                      <a16:creationId xmlns:a16="http://schemas.microsoft.com/office/drawing/2014/main" id="{5476A0A6-EC0A-0373-01F0-A71490731C22}"/>
                    </a:ext>
                  </a:extLst>
                </p:cNvPr>
                <p:cNvSpPr>
                  <a:spLocks noChangeAspect="1"/>
                </p:cNvSpPr>
                <p:nvPr/>
              </p:nvSpPr>
              <p:spPr>
                <a:xfrm>
                  <a:off x="5049785" y="5941527"/>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84" name="officeArt object">
                  <a:extLst>
                    <a:ext uri="{FF2B5EF4-FFF2-40B4-BE49-F238E27FC236}">
                      <a16:creationId xmlns:a16="http://schemas.microsoft.com/office/drawing/2014/main" id="{8B05C807-08F0-BAFD-C605-CBF432AF941B}"/>
                    </a:ext>
                  </a:extLst>
                </p:cNvPr>
                <p:cNvSpPr>
                  <a:spLocks noChangeAspect="1"/>
                </p:cNvSpPr>
                <p:nvPr/>
              </p:nvSpPr>
              <p:spPr>
                <a:xfrm>
                  <a:off x="5519232" y="5078259"/>
                  <a:ext cx="167632" cy="167634"/>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grpSp>
          <p:sp>
            <p:nvSpPr>
              <p:cNvPr id="69" name="Rectangle 68">
                <a:extLst>
                  <a:ext uri="{FF2B5EF4-FFF2-40B4-BE49-F238E27FC236}">
                    <a16:creationId xmlns:a16="http://schemas.microsoft.com/office/drawing/2014/main" id="{1C43B031-02B5-7D29-FFBA-A814C3F8D67F}"/>
                  </a:ext>
                </a:extLst>
              </p:cNvPr>
              <p:cNvSpPr/>
              <p:nvPr/>
            </p:nvSpPr>
            <p:spPr>
              <a:xfrm>
                <a:off x="11089566" y="3861188"/>
                <a:ext cx="573024" cy="986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AADAD680-8656-963A-417C-FA0417339C4C}"/>
                  </a:ext>
                </a:extLst>
              </p:cNvPr>
              <p:cNvSpPr/>
              <p:nvPr/>
            </p:nvSpPr>
            <p:spPr>
              <a:xfrm>
                <a:off x="8445723" y="4100997"/>
                <a:ext cx="503447" cy="8742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71" name="Rectangle 70">
                <a:extLst>
                  <a:ext uri="{FF2B5EF4-FFF2-40B4-BE49-F238E27FC236}">
                    <a16:creationId xmlns:a16="http://schemas.microsoft.com/office/drawing/2014/main" id="{4CBCAFD8-F9EE-A09C-E06D-862F0077F167}"/>
                  </a:ext>
                </a:extLst>
              </p:cNvPr>
              <p:cNvSpPr/>
              <p:nvPr/>
            </p:nvSpPr>
            <p:spPr>
              <a:xfrm>
                <a:off x="10765267" y="1154118"/>
                <a:ext cx="573025" cy="78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cxnSp>
            <p:nvCxnSpPr>
              <p:cNvPr id="72" name="Straight Connector 71">
                <a:extLst>
                  <a:ext uri="{FF2B5EF4-FFF2-40B4-BE49-F238E27FC236}">
                    <a16:creationId xmlns:a16="http://schemas.microsoft.com/office/drawing/2014/main" id="{110B0A16-9046-D73D-0F79-5B6DA0C0B04F}"/>
                  </a:ext>
                </a:extLst>
              </p:cNvPr>
              <p:cNvCxnSpPr>
                <a:cxnSpLocks/>
                <a:stCxn id="81" idx="6"/>
                <a:endCxn id="79" idx="2"/>
              </p:cNvCxnSpPr>
              <p:nvPr/>
            </p:nvCxnSpPr>
            <p:spPr>
              <a:xfrm flipV="1">
                <a:off x="9418309" y="3668712"/>
                <a:ext cx="46957" cy="498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BEC7827-CAED-6625-B2A4-CD9D1979AA79}"/>
                </a:ext>
              </a:extLst>
            </p:cNvPr>
            <p:cNvGrpSpPr/>
            <p:nvPr/>
          </p:nvGrpSpPr>
          <p:grpSpPr>
            <a:xfrm>
              <a:off x="8830747" y="1468516"/>
              <a:ext cx="838638" cy="2208945"/>
              <a:chOff x="9132197" y="1604172"/>
              <a:chExt cx="838638" cy="2208945"/>
            </a:xfrm>
          </p:grpSpPr>
          <p:sp>
            <p:nvSpPr>
              <p:cNvPr id="60" name="officeArt object">
                <a:extLst>
                  <a:ext uri="{FF2B5EF4-FFF2-40B4-BE49-F238E27FC236}">
                    <a16:creationId xmlns:a16="http://schemas.microsoft.com/office/drawing/2014/main" id="{ECC2F839-2096-FD4A-236B-3DBB2790C363}"/>
                  </a:ext>
                </a:extLst>
              </p:cNvPr>
              <p:cNvSpPr>
                <a:spLocks noChangeAspect="1"/>
              </p:cNvSpPr>
              <p:nvPr/>
            </p:nvSpPr>
            <p:spPr>
              <a:xfrm>
                <a:off x="9244803" y="3705117"/>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1" name="officeArt object">
                <a:extLst>
                  <a:ext uri="{FF2B5EF4-FFF2-40B4-BE49-F238E27FC236}">
                    <a16:creationId xmlns:a16="http://schemas.microsoft.com/office/drawing/2014/main" id="{5844E4E8-4A46-94F7-3547-7E303D06FB21}"/>
                  </a:ext>
                </a:extLst>
              </p:cNvPr>
              <p:cNvSpPr>
                <a:spLocks noChangeAspect="1"/>
              </p:cNvSpPr>
              <p:nvPr/>
            </p:nvSpPr>
            <p:spPr>
              <a:xfrm>
                <a:off x="9261650" y="3396470"/>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2" name="officeArt object">
                <a:extLst>
                  <a:ext uri="{FF2B5EF4-FFF2-40B4-BE49-F238E27FC236}">
                    <a16:creationId xmlns:a16="http://schemas.microsoft.com/office/drawing/2014/main" id="{977E26A5-3985-43D0-BB3B-03E49CC3F880}"/>
                  </a:ext>
                </a:extLst>
              </p:cNvPr>
              <p:cNvSpPr>
                <a:spLocks noChangeAspect="1"/>
              </p:cNvSpPr>
              <p:nvPr/>
            </p:nvSpPr>
            <p:spPr>
              <a:xfrm>
                <a:off x="9251343" y="3336903"/>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3" name="officeArt object">
                <a:extLst>
                  <a:ext uri="{FF2B5EF4-FFF2-40B4-BE49-F238E27FC236}">
                    <a16:creationId xmlns:a16="http://schemas.microsoft.com/office/drawing/2014/main" id="{CAF31DF4-E362-6FEB-17E9-B5990F36930B}"/>
                  </a:ext>
                </a:extLst>
              </p:cNvPr>
              <p:cNvSpPr>
                <a:spLocks noChangeAspect="1"/>
              </p:cNvSpPr>
              <p:nvPr/>
            </p:nvSpPr>
            <p:spPr>
              <a:xfrm>
                <a:off x="9862838" y="3025441"/>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4" name="officeArt object">
                <a:extLst>
                  <a:ext uri="{FF2B5EF4-FFF2-40B4-BE49-F238E27FC236}">
                    <a16:creationId xmlns:a16="http://schemas.microsoft.com/office/drawing/2014/main" id="{FF5B540F-D44A-751D-9B2B-E33497F94F0D}"/>
                  </a:ext>
                </a:extLst>
              </p:cNvPr>
              <p:cNvSpPr>
                <a:spLocks noChangeAspect="1"/>
              </p:cNvSpPr>
              <p:nvPr/>
            </p:nvSpPr>
            <p:spPr>
              <a:xfrm>
                <a:off x="9427421" y="1604172"/>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5" name="officeArt object">
                <a:extLst>
                  <a:ext uri="{FF2B5EF4-FFF2-40B4-BE49-F238E27FC236}">
                    <a16:creationId xmlns:a16="http://schemas.microsoft.com/office/drawing/2014/main" id="{D0F8A8B3-23B3-E030-C6DA-74F69D031924}"/>
                  </a:ext>
                </a:extLst>
              </p:cNvPr>
              <p:cNvSpPr>
                <a:spLocks noChangeAspect="1"/>
              </p:cNvSpPr>
              <p:nvPr/>
            </p:nvSpPr>
            <p:spPr>
              <a:xfrm>
                <a:off x="9172964" y="2876069"/>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6" name="officeArt object">
                <a:extLst>
                  <a:ext uri="{FF2B5EF4-FFF2-40B4-BE49-F238E27FC236}">
                    <a16:creationId xmlns:a16="http://schemas.microsoft.com/office/drawing/2014/main" id="{FD7FE719-3FCA-5B22-1A0F-C2B723E6E542}"/>
                  </a:ext>
                </a:extLst>
              </p:cNvPr>
              <p:cNvSpPr>
                <a:spLocks noChangeAspect="1"/>
              </p:cNvSpPr>
              <p:nvPr/>
            </p:nvSpPr>
            <p:spPr>
              <a:xfrm>
                <a:off x="9181387" y="3219018"/>
                <a:ext cx="107997"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67" name="officeArt object">
                <a:extLst>
                  <a:ext uri="{FF2B5EF4-FFF2-40B4-BE49-F238E27FC236}">
                    <a16:creationId xmlns:a16="http://schemas.microsoft.com/office/drawing/2014/main" id="{FC05D57D-25F1-E389-9AF6-7A9761507279}"/>
                  </a:ext>
                </a:extLst>
              </p:cNvPr>
              <p:cNvSpPr>
                <a:spLocks noChangeAspect="1"/>
              </p:cNvSpPr>
              <p:nvPr/>
            </p:nvSpPr>
            <p:spPr>
              <a:xfrm>
                <a:off x="9132197" y="3263174"/>
                <a:ext cx="144506"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grpSp>
        <p:grpSp>
          <p:nvGrpSpPr>
            <p:cNvPr id="15" name="Group 14">
              <a:extLst>
                <a:ext uri="{FF2B5EF4-FFF2-40B4-BE49-F238E27FC236}">
                  <a16:creationId xmlns:a16="http://schemas.microsoft.com/office/drawing/2014/main" id="{A7ED1CC9-4133-14B2-0805-3329FE8CEF5C}"/>
                </a:ext>
              </a:extLst>
            </p:cNvPr>
            <p:cNvGrpSpPr/>
            <p:nvPr/>
          </p:nvGrpSpPr>
          <p:grpSpPr>
            <a:xfrm>
              <a:off x="9191135" y="1675449"/>
              <a:ext cx="1304746" cy="1446538"/>
              <a:chOff x="8881507" y="1836888"/>
              <a:chExt cx="1304746" cy="1446538"/>
            </a:xfrm>
          </p:grpSpPr>
          <p:sp>
            <p:nvSpPr>
              <p:cNvPr id="52" name="officeArt object">
                <a:extLst>
                  <a:ext uri="{FF2B5EF4-FFF2-40B4-BE49-F238E27FC236}">
                    <a16:creationId xmlns:a16="http://schemas.microsoft.com/office/drawing/2014/main" id="{5489226A-2877-E96E-3418-FE3717AABF09}"/>
                  </a:ext>
                </a:extLst>
              </p:cNvPr>
              <p:cNvSpPr>
                <a:spLocks noChangeAspect="1"/>
              </p:cNvSpPr>
              <p:nvPr/>
            </p:nvSpPr>
            <p:spPr>
              <a:xfrm>
                <a:off x="9960620" y="3143618"/>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3" name="officeArt object">
                <a:extLst>
                  <a:ext uri="{FF2B5EF4-FFF2-40B4-BE49-F238E27FC236}">
                    <a16:creationId xmlns:a16="http://schemas.microsoft.com/office/drawing/2014/main" id="{C350FD94-549B-50D8-A4A0-9E4657FA6625}"/>
                  </a:ext>
                </a:extLst>
              </p:cNvPr>
              <p:cNvSpPr>
                <a:spLocks noChangeAspect="1"/>
              </p:cNvSpPr>
              <p:nvPr/>
            </p:nvSpPr>
            <p:spPr>
              <a:xfrm>
                <a:off x="9890292" y="317542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4" name="officeArt object">
                <a:extLst>
                  <a:ext uri="{FF2B5EF4-FFF2-40B4-BE49-F238E27FC236}">
                    <a16:creationId xmlns:a16="http://schemas.microsoft.com/office/drawing/2014/main" id="{1ED0FFDA-B6BC-F509-4841-1EB70593C5D1}"/>
                  </a:ext>
                </a:extLst>
              </p:cNvPr>
              <p:cNvSpPr>
                <a:spLocks noChangeAspect="1"/>
              </p:cNvSpPr>
              <p:nvPr/>
            </p:nvSpPr>
            <p:spPr>
              <a:xfrm>
                <a:off x="9915087" y="3108145"/>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5" name="officeArt object">
                <a:extLst>
                  <a:ext uri="{FF2B5EF4-FFF2-40B4-BE49-F238E27FC236}">
                    <a16:creationId xmlns:a16="http://schemas.microsoft.com/office/drawing/2014/main" id="{D5C6B3C4-69CF-C799-88F3-164CD4AA8335}"/>
                  </a:ext>
                </a:extLst>
              </p:cNvPr>
              <p:cNvSpPr>
                <a:spLocks noChangeAspect="1"/>
              </p:cNvSpPr>
              <p:nvPr/>
            </p:nvSpPr>
            <p:spPr>
              <a:xfrm>
                <a:off x="10078254" y="298677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6" name="officeArt object">
                <a:extLst>
                  <a:ext uri="{FF2B5EF4-FFF2-40B4-BE49-F238E27FC236}">
                    <a16:creationId xmlns:a16="http://schemas.microsoft.com/office/drawing/2014/main" id="{DEA922F7-1045-6D9D-429F-52BA8F734B5C}"/>
                  </a:ext>
                </a:extLst>
              </p:cNvPr>
              <p:cNvSpPr>
                <a:spLocks noChangeAspect="1"/>
              </p:cNvSpPr>
              <p:nvPr/>
            </p:nvSpPr>
            <p:spPr>
              <a:xfrm>
                <a:off x="9755194" y="301789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7" name="officeArt object">
                <a:extLst>
                  <a:ext uri="{FF2B5EF4-FFF2-40B4-BE49-F238E27FC236}">
                    <a16:creationId xmlns:a16="http://schemas.microsoft.com/office/drawing/2014/main" id="{6F590011-8D43-23BE-9788-400302D2BB06}"/>
                  </a:ext>
                </a:extLst>
              </p:cNvPr>
              <p:cNvSpPr>
                <a:spLocks noChangeAspect="1"/>
              </p:cNvSpPr>
              <p:nvPr/>
            </p:nvSpPr>
            <p:spPr>
              <a:xfrm>
                <a:off x="9801050" y="301789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8" name="officeArt object">
                <a:extLst>
                  <a:ext uri="{FF2B5EF4-FFF2-40B4-BE49-F238E27FC236}">
                    <a16:creationId xmlns:a16="http://schemas.microsoft.com/office/drawing/2014/main" id="{DA018B3C-EA11-EB79-D961-35F555EEFB2D}"/>
                  </a:ext>
                </a:extLst>
              </p:cNvPr>
              <p:cNvSpPr>
                <a:spLocks noChangeAspect="1"/>
              </p:cNvSpPr>
              <p:nvPr/>
            </p:nvSpPr>
            <p:spPr>
              <a:xfrm>
                <a:off x="8881507" y="1836888"/>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9" name="officeArt object">
                <a:extLst>
                  <a:ext uri="{FF2B5EF4-FFF2-40B4-BE49-F238E27FC236}">
                    <a16:creationId xmlns:a16="http://schemas.microsoft.com/office/drawing/2014/main" id="{A8AD1056-C1B8-9725-E741-AB4720F2B784}"/>
                  </a:ext>
                </a:extLst>
              </p:cNvPr>
              <p:cNvSpPr>
                <a:spLocks noChangeAspect="1"/>
              </p:cNvSpPr>
              <p:nvPr/>
            </p:nvSpPr>
            <p:spPr>
              <a:xfrm>
                <a:off x="9871787" y="2926076"/>
                <a:ext cx="144506"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grpSp>
        <p:grpSp>
          <p:nvGrpSpPr>
            <p:cNvPr id="16" name="Group 15">
              <a:extLst>
                <a:ext uri="{FF2B5EF4-FFF2-40B4-BE49-F238E27FC236}">
                  <a16:creationId xmlns:a16="http://schemas.microsoft.com/office/drawing/2014/main" id="{C4354F8A-8A64-0B85-4E87-026A2D7BD758}"/>
                </a:ext>
              </a:extLst>
            </p:cNvPr>
            <p:cNvGrpSpPr/>
            <p:nvPr/>
          </p:nvGrpSpPr>
          <p:grpSpPr>
            <a:xfrm>
              <a:off x="9151007" y="1775485"/>
              <a:ext cx="457223" cy="1204378"/>
              <a:chOff x="9119526" y="1705102"/>
              <a:chExt cx="457223" cy="1204378"/>
            </a:xfrm>
          </p:grpSpPr>
          <p:sp>
            <p:nvSpPr>
              <p:cNvPr id="45" name="officeArt object">
                <a:extLst>
                  <a:ext uri="{FF2B5EF4-FFF2-40B4-BE49-F238E27FC236}">
                    <a16:creationId xmlns:a16="http://schemas.microsoft.com/office/drawing/2014/main" id="{B75F0FCE-08D6-8919-AA4D-902B4FFE3C1D}"/>
                  </a:ext>
                </a:extLst>
              </p:cNvPr>
              <p:cNvSpPr>
                <a:spLocks noChangeAspect="1"/>
              </p:cNvSpPr>
              <p:nvPr/>
            </p:nvSpPr>
            <p:spPr>
              <a:xfrm>
                <a:off x="9468750" y="2801480"/>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6" name="officeArt object">
                <a:extLst>
                  <a:ext uri="{FF2B5EF4-FFF2-40B4-BE49-F238E27FC236}">
                    <a16:creationId xmlns:a16="http://schemas.microsoft.com/office/drawing/2014/main" id="{BAE6CB1D-BEE0-D0C1-B20E-3C4DA90BD684}"/>
                  </a:ext>
                </a:extLst>
              </p:cNvPr>
              <p:cNvSpPr>
                <a:spLocks noChangeAspect="1"/>
              </p:cNvSpPr>
              <p:nvPr/>
            </p:nvSpPr>
            <p:spPr>
              <a:xfrm>
                <a:off x="9126686" y="2509080"/>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7" name="officeArt object">
                <a:extLst>
                  <a:ext uri="{FF2B5EF4-FFF2-40B4-BE49-F238E27FC236}">
                    <a16:creationId xmlns:a16="http://schemas.microsoft.com/office/drawing/2014/main" id="{BED3EC0B-D7DE-E9D7-1143-0947080E95E1}"/>
                  </a:ext>
                </a:extLst>
              </p:cNvPr>
              <p:cNvSpPr>
                <a:spLocks noChangeAspect="1"/>
              </p:cNvSpPr>
              <p:nvPr/>
            </p:nvSpPr>
            <p:spPr>
              <a:xfrm>
                <a:off x="9250234" y="1705102"/>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8" name="officeArt object">
                <a:extLst>
                  <a:ext uri="{FF2B5EF4-FFF2-40B4-BE49-F238E27FC236}">
                    <a16:creationId xmlns:a16="http://schemas.microsoft.com/office/drawing/2014/main" id="{1D211843-B070-AB8D-A86E-B0A12C48A8FB}"/>
                  </a:ext>
                </a:extLst>
              </p:cNvPr>
              <p:cNvSpPr>
                <a:spLocks noChangeAspect="1"/>
              </p:cNvSpPr>
              <p:nvPr/>
            </p:nvSpPr>
            <p:spPr>
              <a:xfrm>
                <a:off x="9443205" y="2311124"/>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9" name="officeArt object">
                <a:extLst>
                  <a:ext uri="{FF2B5EF4-FFF2-40B4-BE49-F238E27FC236}">
                    <a16:creationId xmlns:a16="http://schemas.microsoft.com/office/drawing/2014/main" id="{B8A23654-47C6-E263-7065-E1EEDEABA96A}"/>
                  </a:ext>
                </a:extLst>
              </p:cNvPr>
              <p:cNvSpPr>
                <a:spLocks noChangeAspect="1"/>
              </p:cNvSpPr>
              <p:nvPr/>
            </p:nvSpPr>
            <p:spPr>
              <a:xfrm>
                <a:off x="9132489" y="2569274"/>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50" name="officeArt object">
                <a:extLst>
                  <a:ext uri="{FF2B5EF4-FFF2-40B4-BE49-F238E27FC236}">
                    <a16:creationId xmlns:a16="http://schemas.microsoft.com/office/drawing/2014/main" id="{143BFBAE-A422-4DA1-0FC1-0906F30D35FE}"/>
                  </a:ext>
                </a:extLst>
              </p:cNvPr>
              <p:cNvSpPr>
                <a:spLocks noChangeAspect="1"/>
              </p:cNvSpPr>
              <p:nvPr/>
            </p:nvSpPr>
            <p:spPr>
              <a:xfrm>
                <a:off x="9119526" y="2620667"/>
                <a:ext cx="144506"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sp>
            <p:nvSpPr>
              <p:cNvPr id="51" name="officeArt object">
                <a:extLst>
                  <a:ext uri="{FF2B5EF4-FFF2-40B4-BE49-F238E27FC236}">
                    <a16:creationId xmlns:a16="http://schemas.microsoft.com/office/drawing/2014/main" id="{B5774535-70F8-5C64-550B-0A3F18BB5B7F}"/>
                  </a:ext>
                </a:extLst>
              </p:cNvPr>
              <p:cNvSpPr>
                <a:spLocks noChangeAspect="1"/>
              </p:cNvSpPr>
              <p:nvPr/>
            </p:nvSpPr>
            <p:spPr>
              <a:xfrm>
                <a:off x="9288782" y="2507548"/>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grpSp>
        <p:grpSp>
          <p:nvGrpSpPr>
            <p:cNvPr id="17" name="Group 16">
              <a:extLst>
                <a:ext uri="{FF2B5EF4-FFF2-40B4-BE49-F238E27FC236}">
                  <a16:creationId xmlns:a16="http://schemas.microsoft.com/office/drawing/2014/main" id="{62D53253-537E-7CC7-9E51-C5A4BED14928}"/>
                </a:ext>
              </a:extLst>
            </p:cNvPr>
            <p:cNvGrpSpPr/>
            <p:nvPr/>
          </p:nvGrpSpPr>
          <p:grpSpPr>
            <a:xfrm>
              <a:off x="9089271" y="1658542"/>
              <a:ext cx="1977341" cy="1440610"/>
              <a:chOff x="9089271" y="1658542"/>
              <a:chExt cx="1977341" cy="1440610"/>
            </a:xfrm>
          </p:grpSpPr>
          <p:sp>
            <p:nvSpPr>
              <p:cNvPr id="39" name="officeArt object">
                <a:extLst>
                  <a:ext uri="{FF2B5EF4-FFF2-40B4-BE49-F238E27FC236}">
                    <a16:creationId xmlns:a16="http://schemas.microsoft.com/office/drawing/2014/main" id="{6D70AC4B-65E5-21C9-7A34-A11C6EF60AE3}"/>
                  </a:ext>
                </a:extLst>
              </p:cNvPr>
              <p:cNvSpPr>
                <a:spLocks noChangeAspect="1"/>
              </p:cNvSpPr>
              <p:nvPr/>
            </p:nvSpPr>
            <p:spPr>
              <a:xfrm>
                <a:off x="10179764" y="2991152"/>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0" name="officeArt object">
                <a:extLst>
                  <a:ext uri="{FF2B5EF4-FFF2-40B4-BE49-F238E27FC236}">
                    <a16:creationId xmlns:a16="http://schemas.microsoft.com/office/drawing/2014/main" id="{A678AA06-8CD5-CE2A-E05D-F132A6BAF253}"/>
                  </a:ext>
                </a:extLst>
              </p:cNvPr>
              <p:cNvSpPr>
                <a:spLocks noChangeAspect="1"/>
              </p:cNvSpPr>
              <p:nvPr/>
            </p:nvSpPr>
            <p:spPr>
              <a:xfrm>
                <a:off x="10896118" y="2121678"/>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1" name="officeArt object">
                <a:extLst>
                  <a:ext uri="{FF2B5EF4-FFF2-40B4-BE49-F238E27FC236}">
                    <a16:creationId xmlns:a16="http://schemas.microsoft.com/office/drawing/2014/main" id="{82A6EB7A-D446-8CD9-283B-1FBAD743BE8E}"/>
                  </a:ext>
                </a:extLst>
              </p:cNvPr>
              <p:cNvSpPr>
                <a:spLocks noChangeAspect="1"/>
              </p:cNvSpPr>
              <p:nvPr/>
            </p:nvSpPr>
            <p:spPr>
              <a:xfrm>
                <a:off x="10958613" y="2077789"/>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2" name="officeArt object">
                <a:extLst>
                  <a:ext uri="{FF2B5EF4-FFF2-40B4-BE49-F238E27FC236}">
                    <a16:creationId xmlns:a16="http://schemas.microsoft.com/office/drawing/2014/main" id="{9B6D84BA-0531-38FF-1504-C81A059ECE32}"/>
                  </a:ext>
                </a:extLst>
              </p:cNvPr>
              <p:cNvSpPr>
                <a:spLocks noChangeAspect="1"/>
              </p:cNvSpPr>
              <p:nvPr/>
            </p:nvSpPr>
            <p:spPr>
              <a:xfrm>
                <a:off x="9089271" y="1658542"/>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3" name="officeArt object">
                <a:extLst>
                  <a:ext uri="{FF2B5EF4-FFF2-40B4-BE49-F238E27FC236}">
                    <a16:creationId xmlns:a16="http://schemas.microsoft.com/office/drawing/2014/main" id="{8CD224CA-F18A-217A-F737-243006712DB8}"/>
                  </a:ext>
                </a:extLst>
              </p:cNvPr>
              <p:cNvSpPr>
                <a:spLocks noChangeAspect="1"/>
              </p:cNvSpPr>
              <p:nvPr/>
            </p:nvSpPr>
            <p:spPr>
              <a:xfrm>
                <a:off x="9402723" y="1845744"/>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44" name="officeArt object">
                <a:extLst>
                  <a:ext uri="{FF2B5EF4-FFF2-40B4-BE49-F238E27FC236}">
                    <a16:creationId xmlns:a16="http://schemas.microsoft.com/office/drawing/2014/main" id="{9F1670B9-E6D2-56FA-7F4D-57348D56D87D}"/>
                  </a:ext>
                </a:extLst>
              </p:cNvPr>
              <p:cNvSpPr>
                <a:spLocks noChangeAspect="1"/>
              </p:cNvSpPr>
              <p:nvPr/>
            </p:nvSpPr>
            <p:spPr>
              <a:xfrm>
                <a:off x="9314242" y="1890212"/>
                <a:ext cx="144505"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grpSp>
        <p:grpSp>
          <p:nvGrpSpPr>
            <p:cNvPr id="18" name="Group 17">
              <a:extLst>
                <a:ext uri="{FF2B5EF4-FFF2-40B4-BE49-F238E27FC236}">
                  <a16:creationId xmlns:a16="http://schemas.microsoft.com/office/drawing/2014/main" id="{383A214B-69D7-DD47-97D5-882A113538A9}"/>
                </a:ext>
              </a:extLst>
            </p:cNvPr>
            <p:cNvGrpSpPr/>
            <p:nvPr/>
          </p:nvGrpSpPr>
          <p:grpSpPr>
            <a:xfrm>
              <a:off x="9118831" y="1435921"/>
              <a:ext cx="617337" cy="871306"/>
              <a:chOff x="9451068" y="1664995"/>
              <a:chExt cx="617337" cy="871306"/>
            </a:xfrm>
          </p:grpSpPr>
          <p:sp>
            <p:nvSpPr>
              <p:cNvPr id="29" name="officeArt object">
                <a:extLst>
                  <a:ext uri="{FF2B5EF4-FFF2-40B4-BE49-F238E27FC236}">
                    <a16:creationId xmlns:a16="http://schemas.microsoft.com/office/drawing/2014/main" id="{744E0C04-9A65-258C-B5A5-2640F8BDB86C}"/>
                  </a:ext>
                </a:extLst>
              </p:cNvPr>
              <p:cNvSpPr/>
              <p:nvPr/>
            </p:nvSpPr>
            <p:spPr>
              <a:xfrm>
                <a:off x="9485246" y="1670462"/>
                <a:ext cx="68354" cy="68356"/>
              </a:xfrm>
              <a:prstGeom prst="ellipse">
                <a:avLst/>
              </a:prstGeom>
              <a:gradFill flip="none" rotWithShape="1">
                <a:gsLst>
                  <a:gs pos="0">
                    <a:schemeClr val="accent4">
                      <a:hueOff val="222477"/>
                      <a:satOff val="-4338"/>
                    </a:schemeClr>
                  </a:gs>
                  <a:gs pos="100000">
                    <a:schemeClr val="accent4">
                      <a:hueOff val="-858837"/>
                      <a:lumOff val="-9791"/>
                    </a:schemeClr>
                  </a:gs>
                </a:gsLst>
                <a:lin ang="5400000" scaled="0"/>
              </a:gradFill>
              <a:ln w="12700" cap="flat">
                <a:noFill/>
                <a:miter lim="400000"/>
              </a:ln>
              <a:effectLst/>
            </p:spPr>
            <p:txBody>
              <a:bodyPr/>
              <a:lstStyle/>
              <a:p>
                <a:pPr defTabSz="914377">
                  <a:defRPr/>
                </a:pPr>
                <a:endParaRPr lang="en-GB">
                  <a:solidFill>
                    <a:prstClr val="black"/>
                  </a:solidFill>
                  <a:latin typeface="Calibri" panose="020F0502020204030204"/>
                </a:endParaRPr>
              </a:p>
            </p:txBody>
          </p:sp>
          <p:sp>
            <p:nvSpPr>
              <p:cNvPr id="30" name="officeArt object">
                <a:extLst>
                  <a:ext uri="{FF2B5EF4-FFF2-40B4-BE49-F238E27FC236}">
                    <a16:creationId xmlns:a16="http://schemas.microsoft.com/office/drawing/2014/main" id="{866714E8-DCDE-C4D4-9ACE-8FEE1B45049E}"/>
                  </a:ext>
                </a:extLst>
              </p:cNvPr>
              <p:cNvSpPr>
                <a:spLocks noChangeAspect="1"/>
              </p:cNvSpPr>
              <p:nvPr/>
            </p:nvSpPr>
            <p:spPr>
              <a:xfrm>
                <a:off x="9965874" y="2225018"/>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1" name="officeArt object">
                <a:extLst>
                  <a:ext uri="{FF2B5EF4-FFF2-40B4-BE49-F238E27FC236}">
                    <a16:creationId xmlns:a16="http://schemas.microsoft.com/office/drawing/2014/main" id="{C7E0844A-DA87-6E73-4DE4-008E73B0283A}"/>
                  </a:ext>
                </a:extLst>
              </p:cNvPr>
              <p:cNvSpPr>
                <a:spLocks noChangeAspect="1"/>
              </p:cNvSpPr>
              <p:nvPr/>
            </p:nvSpPr>
            <p:spPr>
              <a:xfrm>
                <a:off x="9451068" y="2428301"/>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2" name="officeArt object">
                <a:extLst>
                  <a:ext uri="{FF2B5EF4-FFF2-40B4-BE49-F238E27FC236}">
                    <a16:creationId xmlns:a16="http://schemas.microsoft.com/office/drawing/2014/main" id="{55E4C552-B945-1DA9-A0ED-9EC842F8F3F8}"/>
                  </a:ext>
                </a:extLst>
              </p:cNvPr>
              <p:cNvSpPr>
                <a:spLocks noChangeAspect="1"/>
              </p:cNvSpPr>
              <p:nvPr/>
            </p:nvSpPr>
            <p:spPr>
              <a:xfrm>
                <a:off x="9657469" y="1975524"/>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3" name="officeArt object">
                <a:extLst>
                  <a:ext uri="{FF2B5EF4-FFF2-40B4-BE49-F238E27FC236}">
                    <a16:creationId xmlns:a16="http://schemas.microsoft.com/office/drawing/2014/main" id="{3C8DCF02-1C63-3E8C-FCED-049008F2A390}"/>
                  </a:ext>
                </a:extLst>
              </p:cNvPr>
              <p:cNvSpPr>
                <a:spLocks noChangeAspect="1"/>
              </p:cNvSpPr>
              <p:nvPr/>
            </p:nvSpPr>
            <p:spPr>
              <a:xfrm>
                <a:off x="9741814" y="1825121"/>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4" name="officeArt object">
                <a:extLst>
                  <a:ext uri="{FF2B5EF4-FFF2-40B4-BE49-F238E27FC236}">
                    <a16:creationId xmlns:a16="http://schemas.microsoft.com/office/drawing/2014/main" id="{2B7C6840-3657-AEBC-4C44-E5AF8A874183}"/>
                  </a:ext>
                </a:extLst>
              </p:cNvPr>
              <p:cNvSpPr>
                <a:spLocks noChangeAspect="1"/>
              </p:cNvSpPr>
              <p:nvPr/>
            </p:nvSpPr>
            <p:spPr>
              <a:xfrm>
                <a:off x="9601808" y="1716182"/>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5" name="officeArt object">
                <a:extLst>
                  <a:ext uri="{FF2B5EF4-FFF2-40B4-BE49-F238E27FC236}">
                    <a16:creationId xmlns:a16="http://schemas.microsoft.com/office/drawing/2014/main" id="{4C3833A3-6C33-4C9E-E089-222EB2D46615}"/>
                  </a:ext>
                </a:extLst>
              </p:cNvPr>
              <p:cNvSpPr>
                <a:spLocks noChangeAspect="1"/>
              </p:cNvSpPr>
              <p:nvPr/>
            </p:nvSpPr>
            <p:spPr>
              <a:xfrm>
                <a:off x="9481932" y="1664995"/>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36" name="officeArt object">
                <a:extLst>
                  <a:ext uri="{FF2B5EF4-FFF2-40B4-BE49-F238E27FC236}">
                    <a16:creationId xmlns:a16="http://schemas.microsoft.com/office/drawing/2014/main" id="{E1EA63FC-401C-D92F-F159-18BF584915E7}"/>
                  </a:ext>
                </a:extLst>
              </p:cNvPr>
              <p:cNvSpPr>
                <a:spLocks noChangeAspect="1"/>
              </p:cNvSpPr>
              <p:nvPr/>
            </p:nvSpPr>
            <p:spPr>
              <a:xfrm>
                <a:off x="9686114" y="1905611"/>
                <a:ext cx="102531"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cxnSp>
            <p:nvCxnSpPr>
              <p:cNvPr id="37" name="Straight Connector 36">
                <a:extLst>
                  <a:ext uri="{FF2B5EF4-FFF2-40B4-BE49-F238E27FC236}">
                    <a16:creationId xmlns:a16="http://schemas.microsoft.com/office/drawing/2014/main" id="{803716EA-3A8F-4576-2A6C-CB8A5EEF9E51}"/>
                  </a:ext>
                </a:extLst>
              </p:cNvPr>
              <p:cNvCxnSpPr>
                <a:cxnSpLocks/>
                <a:stCxn id="38" idx="0"/>
                <a:endCxn id="34" idx="4"/>
              </p:cNvCxnSpPr>
              <p:nvPr/>
            </p:nvCxnSpPr>
            <p:spPr>
              <a:xfrm flipH="1" flipV="1">
                <a:off x="9653074" y="1824182"/>
                <a:ext cx="14225" cy="1195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officeArt object">
                <a:extLst>
                  <a:ext uri="{FF2B5EF4-FFF2-40B4-BE49-F238E27FC236}">
                    <a16:creationId xmlns:a16="http://schemas.microsoft.com/office/drawing/2014/main" id="{27739DF0-1B4A-037A-165E-B63C42A58888}"/>
                  </a:ext>
                </a:extLst>
              </p:cNvPr>
              <p:cNvSpPr>
                <a:spLocks/>
              </p:cNvSpPr>
              <p:nvPr/>
            </p:nvSpPr>
            <p:spPr>
              <a:xfrm>
                <a:off x="9595299" y="1836139"/>
                <a:ext cx="144000"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grpSp>
        <p:grpSp>
          <p:nvGrpSpPr>
            <p:cNvPr id="19" name="Group 18">
              <a:extLst>
                <a:ext uri="{FF2B5EF4-FFF2-40B4-BE49-F238E27FC236}">
                  <a16:creationId xmlns:a16="http://schemas.microsoft.com/office/drawing/2014/main" id="{5D946656-1826-BFD6-51B5-2387E3EEDD20}"/>
                </a:ext>
              </a:extLst>
            </p:cNvPr>
            <p:cNvGrpSpPr/>
            <p:nvPr/>
          </p:nvGrpSpPr>
          <p:grpSpPr>
            <a:xfrm>
              <a:off x="8979592" y="1867909"/>
              <a:ext cx="2278585" cy="2245717"/>
              <a:chOff x="8953280" y="2045518"/>
              <a:chExt cx="2278585" cy="2245717"/>
            </a:xfrm>
          </p:grpSpPr>
          <p:sp>
            <p:nvSpPr>
              <p:cNvPr id="20" name="officeArt object">
                <a:extLst>
                  <a:ext uri="{FF2B5EF4-FFF2-40B4-BE49-F238E27FC236}">
                    <a16:creationId xmlns:a16="http://schemas.microsoft.com/office/drawing/2014/main" id="{4261E358-FDC7-ACEC-A079-9AEB8DEF824F}"/>
                  </a:ext>
                </a:extLst>
              </p:cNvPr>
              <p:cNvSpPr/>
              <p:nvPr/>
            </p:nvSpPr>
            <p:spPr>
              <a:xfrm>
                <a:off x="9288149" y="4087931"/>
                <a:ext cx="69578" cy="69579"/>
              </a:xfrm>
              <a:prstGeom prst="ellipse">
                <a:avLst/>
              </a:prstGeom>
              <a:gradFill>
                <a:gsLst>
                  <a:gs pos="51000">
                    <a:srgbClr val="ED5207"/>
                  </a:gs>
                  <a:gs pos="0">
                    <a:srgbClr val="ED5207"/>
                  </a:gs>
                  <a:gs pos="100000">
                    <a:srgbClr val="BD1D53"/>
                  </a:gs>
                </a:gsLst>
                <a:lin ang="5400000" scaled="0"/>
              </a:gradFill>
              <a:ln w="12700" cap="flat">
                <a:noFill/>
                <a:miter lim="400000"/>
              </a:ln>
              <a:effectLst/>
              <a:scene3d>
                <a:camera prst="orthographicFront"/>
                <a:lightRig rig="threePt" dir="t"/>
              </a:scene3d>
              <a:sp3d>
                <a:bevelT w="139700" prst="cross"/>
              </a:sp3d>
            </p:spPr>
            <p:txBody>
              <a:bodyPr/>
              <a:lstStyle/>
              <a:p>
                <a:pPr defTabSz="914377">
                  <a:defRPr/>
                </a:pPr>
                <a:endParaRPr lang="en-GB">
                  <a:solidFill>
                    <a:prstClr val="black"/>
                  </a:solidFill>
                  <a:latin typeface="Calibri" panose="020F0502020204030204"/>
                </a:endParaRPr>
              </a:p>
            </p:txBody>
          </p:sp>
          <p:sp>
            <p:nvSpPr>
              <p:cNvPr id="21" name="officeArt object">
                <a:extLst>
                  <a:ext uri="{FF2B5EF4-FFF2-40B4-BE49-F238E27FC236}">
                    <a16:creationId xmlns:a16="http://schemas.microsoft.com/office/drawing/2014/main" id="{05DF9E80-D40D-32AD-036F-FCF497B2E085}"/>
                  </a:ext>
                </a:extLst>
              </p:cNvPr>
              <p:cNvSpPr>
                <a:spLocks noChangeAspect="1"/>
              </p:cNvSpPr>
              <p:nvPr/>
            </p:nvSpPr>
            <p:spPr>
              <a:xfrm>
                <a:off x="9274804" y="4092340"/>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22" name="officeArt object">
                <a:extLst>
                  <a:ext uri="{FF2B5EF4-FFF2-40B4-BE49-F238E27FC236}">
                    <a16:creationId xmlns:a16="http://schemas.microsoft.com/office/drawing/2014/main" id="{5C38EE01-20F6-95E1-09DE-FEE9A307161C}"/>
                  </a:ext>
                </a:extLst>
              </p:cNvPr>
              <p:cNvSpPr>
                <a:spLocks noChangeAspect="1"/>
              </p:cNvSpPr>
              <p:nvPr/>
            </p:nvSpPr>
            <p:spPr>
              <a:xfrm>
                <a:off x="9093997" y="4183235"/>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23" name="officeArt object">
                <a:extLst>
                  <a:ext uri="{FF2B5EF4-FFF2-40B4-BE49-F238E27FC236}">
                    <a16:creationId xmlns:a16="http://schemas.microsoft.com/office/drawing/2014/main" id="{DE507A7B-F37D-BE36-E3BD-BC3227DAEE68}"/>
                  </a:ext>
                </a:extLst>
              </p:cNvPr>
              <p:cNvSpPr>
                <a:spLocks noChangeAspect="1"/>
              </p:cNvSpPr>
              <p:nvPr/>
            </p:nvSpPr>
            <p:spPr>
              <a:xfrm>
                <a:off x="8953280" y="358372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24" name="officeArt object">
                <a:extLst>
                  <a:ext uri="{FF2B5EF4-FFF2-40B4-BE49-F238E27FC236}">
                    <a16:creationId xmlns:a16="http://schemas.microsoft.com/office/drawing/2014/main" id="{84DB185C-82B9-803C-9005-A3A44A06FFEC}"/>
                  </a:ext>
                </a:extLst>
              </p:cNvPr>
              <p:cNvSpPr>
                <a:spLocks noChangeAspect="1"/>
              </p:cNvSpPr>
              <p:nvPr/>
            </p:nvSpPr>
            <p:spPr>
              <a:xfrm>
                <a:off x="11123866" y="238829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25" name="officeArt object">
                <a:extLst>
                  <a:ext uri="{FF2B5EF4-FFF2-40B4-BE49-F238E27FC236}">
                    <a16:creationId xmlns:a16="http://schemas.microsoft.com/office/drawing/2014/main" id="{1A3E76C9-A066-DC46-15C9-5412139D07BE}"/>
                  </a:ext>
                </a:extLst>
              </p:cNvPr>
              <p:cNvSpPr>
                <a:spLocks noChangeAspect="1"/>
              </p:cNvSpPr>
              <p:nvPr/>
            </p:nvSpPr>
            <p:spPr>
              <a:xfrm>
                <a:off x="9590177" y="2045518"/>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dirty="0">
                  <a:solidFill>
                    <a:prstClr val="black"/>
                  </a:solidFill>
                  <a:latin typeface="Calibri" panose="020F0502020204030204"/>
                </a:endParaRPr>
              </a:p>
            </p:txBody>
          </p:sp>
          <p:sp>
            <p:nvSpPr>
              <p:cNvPr id="26" name="officeArt object">
                <a:extLst>
                  <a:ext uri="{FF2B5EF4-FFF2-40B4-BE49-F238E27FC236}">
                    <a16:creationId xmlns:a16="http://schemas.microsoft.com/office/drawing/2014/main" id="{8D5F0D3F-C9F1-BECB-6403-379099225189}"/>
                  </a:ext>
                </a:extLst>
              </p:cNvPr>
              <p:cNvSpPr>
                <a:spLocks noChangeAspect="1"/>
              </p:cNvSpPr>
              <p:nvPr/>
            </p:nvSpPr>
            <p:spPr>
              <a:xfrm>
                <a:off x="10546024" y="2863281"/>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sp>
            <p:nvSpPr>
              <p:cNvPr id="27" name="officeArt object">
                <a:extLst>
                  <a:ext uri="{FF2B5EF4-FFF2-40B4-BE49-F238E27FC236}">
                    <a16:creationId xmlns:a16="http://schemas.microsoft.com/office/drawing/2014/main" id="{D09C8C7F-FD87-5EB1-24A0-B8393D9AC1DB}"/>
                  </a:ext>
                </a:extLst>
              </p:cNvPr>
              <p:cNvSpPr>
                <a:spLocks noChangeAspect="1"/>
              </p:cNvSpPr>
              <p:nvPr/>
            </p:nvSpPr>
            <p:spPr>
              <a:xfrm>
                <a:off x="9304659" y="3998606"/>
                <a:ext cx="144506" cy="144000"/>
              </a:xfrm>
              <a:prstGeom prst="ellipse">
                <a:avLst/>
              </a:prstGeom>
              <a:gradFill flip="none" rotWithShape="1">
                <a:gsLst>
                  <a:gs pos="0">
                    <a:srgbClr val="740600"/>
                  </a:gs>
                  <a:gs pos="64000">
                    <a:srgbClr val="D00B06"/>
                  </a:gs>
                  <a:gs pos="100000">
                    <a:srgbClr val="C95A3A"/>
                  </a:gs>
                </a:gsLst>
                <a:path path="circle">
                  <a:fillToRect l="100000" t="100000"/>
                </a:path>
                <a:tileRect r="-100000" b="-100000"/>
              </a:gradFill>
              <a:ln w="12700" cap="flat">
                <a:noFill/>
                <a:miter lim="400000"/>
              </a:ln>
              <a:effectLst/>
              <a:scene3d>
                <a:camera prst="orthographicFront"/>
                <a:lightRig rig="threePt" dir="t"/>
              </a:scene3d>
              <a:sp3d>
                <a:bevelT/>
              </a:sp3d>
            </p:spPr>
            <p:txBody>
              <a:bodyPr/>
              <a:lstStyle/>
              <a:p>
                <a:pPr defTabSz="914377">
                  <a:defRPr/>
                </a:pPr>
                <a:endParaRPr lang="en-GB">
                  <a:solidFill>
                    <a:prstClr val="black"/>
                  </a:solidFill>
                  <a:latin typeface="Calibri" panose="020F0502020204030204"/>
                </a:endParaRPr>
              </a:p>
            </p:txBody>
          </p:sp>
          <p:sp>
            <p:nvSpPr>
              <p:cNvPr id="28" name="officeArt object">
                <a:extLst>
                  <a:ext uri="{FF2B5EF4-FFF2-40B4-BE49-F238E27FC236}">
                    <a16:creationId xmlns:a16="http://schemas.microsoft.com/office/drawing/2014/main" id="{C7CD4EF7-061E-07A7-7663-79315A752334}"/>
                  </a:ext>
                </a:extLst>
              </p:cNvPr>
              <p:cNvSpPr>
                <a:spLocks noChangeAspect="1"/>
              </p:cNvSpPr>
              <p:nvPr/>
            </p:nvSpPr>
            <p:spPr>
              <a:xfrm>
                <a:off x="9565911" y="4174586"/>
                <a:ext cx="107999" cy="108000"/>
              </a:xfrm>
              <a:prstGeom prst="ellipse">
                <a:avLst/>
              </a:prstGeom>
              <a:gradFill flip="none" rotWithShape="1">
                <a:gsLst>
                  <a:gs pos="0">
                    <a:schemeClr val="accent4">
                      <a:hueOff val="222477"/>
                      <a:satOff val="-4338"/>
                    </a:schemeClr>
                  </a:gs>
                  <a:gs pos="100000">
                    <a:srgbClr val="FFFC00"/>
                  </a:gs>
                </a:gsLst>
                <a:lin ang="5400000" scaled="0"/>
              </a:gradFill>
              <a:ln w="12700" cap="flat">
                <a:noFill/>
                <a:miter lim="400000"/>
              </a:ln>
              <a:effectLst>
                <a:outerShdw blurRad="50800" dist="38100" dir="2700000" algn="tl" rotWithShape="0">
                  <a:prstClr val="black">
                    <a:alpha val="40000"/>
                  </a:prstClr>
                </a:outerShdw>
              </a:effectLst>
              <a:scene3d>
                <a:camera prst="orthographicFront"/>
                <a:lightRig rig="threePt" dir="t"/>
              </a:scene3d>
              <a:sp3d extrusionH="44450" prstMaterial="flat">
                <a:bevelT w="247650" h="50800" prst="coolSlant"/>
                <a:bevelB w="0" h="0"/>
              </a:sp3d>
            </p:spPr>
            <p:txBody>
              <a:bodyPr/>
              <a:lstStyle/>
              <a:p>
                <a:pPr defTabSz="914377">
                  <a:defRPr/>
                </a:pPr>
                <a:endParaRPr lang="en-GB">
                  <a:solidFill>
                    <a:prstClr val="black"/>
                  </a:solidFill>
                  <a:latin typeface="Calibri" panose="020F0502020204030204"/>
                </a:endParaRPr>
              </a:p>
            </p:txBody>
          </p:sp>
        </p:grpSp>
      </p:grpSp>
      <p:sp>
        <p:nvSpPr>
          <p:cNvPr id="85" name="TextBox 84">
            <a:extLst>
              <a:ext uri="{FF2B5EF4-FFF2-40B4-BE49-F238E27FC236}">
                <a16:creationId xmlns:a16="http://schemas.microsoft.com/office/drawing/2014/main" id="{7BCF7858-2300-46A4-4F55-4876F66E2E07}"/>
              </a:ext>
            </a:extLst>
          </p:cNvPr>
          <p:cNvSpPr txBox="1"/>
          <p:nvPr/>
        </p:nvSpPr>
        <p:spPr>
          <a:xfrm>
            <a:off x="250456" y="2193852"/>
            <a:ext cx="3215361" cy="1569660"/>
          </a:xfrm>
          <a:prstGeom prst="rect">
            <a:avLst/>
          </a:prstGeom>
          <a:noFill/>
        </p:spPr>
        <p:txBody>
          <a:bodyPr wrap="square">
            <a:spAutoFit/>
          </a:bodyPr>
          <a:lstStyle/>
          <a:p>
            <a:pPr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IIT Indore</a:t>
            </a:r>
          </a:p>
          <a:p>
            <a:pPr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Devi </a:t>
            </a: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Ahilya</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Vishwavidyalaya</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Rashtrasant</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a:t>
            </a: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Tukadoji</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Maharaj Nagpur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Vikram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0070C0"/>
                </a:solidFill>
                <a:latin typeface="Arial Nova" panose="020B0504020202020204" pitchFamily="34" charset="0"/>
                <a:ea typeface="Calibri" panose="020F0502020204030204" pitchFamily="34" charset="0"/>
                <a:cs typeface="Arial" panose="020B0604020202020204" pitchFamily="34" charset="0"/>
              </a:rPr>
              <a:t>Bundelkhand University</a:t>
            </a:r>
            <a:r>
              <a:rPr lang="en-IN" sz="1200" dirty="0">
                <a:solidFill>
                  <a:srgbClr val="0070C0"/>
                </a:solidFill>
                <a:latin typeface="Calibri" panose="020F0502020204030204"/>
              </a:rPr>
              <a:t> </a:t>
            </a:r>
            <a:endParaRPr lang="en-US" sz="1200" dirty="0">
              <a:solidFill>
                <a:srgbClr val="0070C0"/>
              </a:solidFill>
              <a:latin typeface="Calibri" panose="020F0502020204030204"/>
            </a:endParaRPr>
          </a:p>
          <a:p>
            <a:pPr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NIT Kurukshetra </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IIIT Bhopal </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881415B-2F07-D6CC-7E94-A1CE9A55DDDE}"/>
              </a:ext>
            </a:extLst>
          </p:cNvPr>
          <p:cNvSpPr txBox="1"/>
          <p:nvPr/>
        </p:nvSpPr>
        <p:spPr>
          <a:xfrm>
            <a:off x="2648878" y="5158279"/>
            <a:ext cx="1934527" cy="1569660"/>
          </a:xfrm>
          <a:prstGeom prst="rect">
            <a:avLst/>
          </a:prstGeom>
          <a:solidFill>
            <a:schemeClr val="bg1"/>
          </a:solid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IISc Bangalore</a:t>
            </a:r>
          </a:p>
          <a:p>
            <a:pPr algn="just" defTabSz="914377">
              <a:defRPr/>
            </a:pP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Kumaun</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Calicut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Shivaji University </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0070C0"/>
                </a:solidFill>
                <a:latin typeface="Arial Nova" panose="020B0504020202020204" pitchFamily="34" charset="0"/>
                <a:ea typeface="Calibri" panose="020F0502020204030204" pitchFamily="34" charset="0"/>
                <a:cs typeface="Arial" panose="020B0604020202020204" pitchFamily="34" charset="0"/>
              </a:rPr>
              <a:t>Bangalore University</a:t>
            </a:r>
            <a:r>
              <a:rPr lang="en-IN" sz="1200" dirty="0">
                <a:solidFill>
                  <a:srgbClr val="0070C0"/>
                </a:solidFill>
                <a:latin typeface="Calibri" panose="020F0502020204030204"/>
              </a:rPr>
              <a:t> </a:t>
            </a:r>
            <a:endParaRPr lang="en-US" sz="1200" dirty="0">
              <a:solidFill>
                <a:srgbClr val="0070C0"/>
              </a:solidFill>
              <a:latin typeface="Calibri" panose="020F0502020204030204"/>
            </a:endParaRPr>
          </a:p>
          <a:p>
            <a:pPr algn="just" defTabSz="914377">
              <a:defRPr/>
            </a:pPr>
            <a:r>
              <a:rPr lang="en-US" sz="1200" kern="100" dirty="0">
                <a:solidFill>
                  <a:srgbClr val="C00000"/>
                </a:solidFill>
                <a:latin typeface="Arial Nova" panose="020B0504020202020204" pitchFamily="34" charset="0"/>
                <a:ea typeface="Calibri" panose="020F0502020204030204" pitchFamily="34" charset="0"/>
                <a:cs typeface="Arial" panose="020B0604020202020204" pitchFamily="34" charset="0"/>
              </a:rPr>
              <a:t>Pondicherry University</a:t>
            </a:r>
            <a:endParaRPr lang="en-IN"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NIT Nagaland </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IIEST </a:t>
            </a:r>
            <a:r>
              <a:rPr lang="en-US" sz="1200" kern="100" dirty="0" err="1">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Shibpur</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Box 86">
            <a:extLst>
              <a:ext uri="{FF2B5EF4-FFF2-40B4-BE49-F238E27FC236}">
                <a16:creationId xmlns:a16="http://schemas.microsoft.com/office/drawing/2014/main" id="{3FCD460F-1B07-FC4E-A697-94C371EFA7CD}"/>
              </a:ext>
            </a:extLst>
          </p:cNvPr>
          <p:cNvSpPr txBox="1"/>
          <p:nvPr/>
        </p:nvSpPr>
        <p:spPr>
          <a:xfrm>
            <a:off x="7387748" y="3784780"/>
            <a:ext cx="4432760" cy="1569660"/>
          </a:xfrm>
          <a:prstGeom prst="rect">
            <a:avLst/>
          </a:prstGeom>
          <a:solidFill>
            <a:schemeClr val="bg1"/>
          </a:solid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NIT Rourkela</a:t>
            </a: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Sambalpur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Fakir Mohan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Guru Angad Dev Veterinary and Animal Sciences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International Institute of Information Technology Bhubaneswar</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Odisha University of Agriculture and Technology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Veer Surendra Sai University of Technology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0070C0"/>
                </a:solidFill>
                <a:latin typeface="Arial Nova" panose="020B0504020202020204" pitchFamily="34" charset="0"/>
                <a:ea typeface="Calibri" panose="020F0502020204030204" pitchFamily="34" charset="0"/>
                <a:cs typeface="Arial" panose="020B0604020202020204" pitchFamily="34" charset="0"/>
              </a:rPr>
              <a:t>Odisha University of Technology and Research</a:t>
            </a:r>
            <a:r>
              <a:rPr lang="en-IN" sz="1200" dirty="0">
                <a:solidFill>
                  <a:srgbClr val="0070C0"/>
                </a:solidFill>
                <a:latin typeface="Calibri" panose="020F0502020204030204"/>
              </a:rPr>
              <a:t> </a:t>
            </a:r>
            <a:endParaRPr lang="en-US" dirty="0">
              <a:solidFill>
                <a:srgbClr val="0070C0"/>
              </a:solidFill>
              <a:latin typeface="Calibri" panose="020F0502020204030204"/>
            </a:endParaRPr>
          </a:p>
        </p:txBody>
      </p:sp>
      <p:sp>
        <p:nvSpPr>
          <p:cNvPr id="88" name="TextBox 87">
            <a:extLst>
              <a:ext uri="{FF2B5EF4-FFF2-40B4-BE49-F238E27FC236}">
                <a16:creationId xmlns:a16="http://schemas.microsoft.com/office/drawing/2014/main" id="{53CD5F2C-0698-C1CD-065A-36D2E6717109}"/>
              </a:ext>
            </a:extLst>
          </p:cNvPr>
          <p:cNvSpPr txBox="1"/>
          <p:nvPr/>
        </p:nvSpPr>
        <p:spPr>
          <a:xfrm>
            <a:off x="6676591" y="904802"/>
            <a:ext cx="4025463" cy="1200329"/>
          </a:xfrm>
          <a:prstGeom prst="rect">
            <a:avLst/>
          </a:prstGeom>
          <a:solidFill>
            <a:schemeClr val="bg1"/>
          </a:solid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Jawaharlal Nehru University</a:t>
            </a: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Berhampur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Cotton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Delhi Pharmaceutical Sciences and Research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kern="100" dirty="0">
                <a:solidFill>
                  <a:srgbClr val="C00000"/>
                </a:solidFill>
                <a:latin typeface="Arial Nova" panose="020B0504020202020204" pitchFamily="34" charset="0"/>
                <a:ea typeface="Calibri" panose="020F0502020204030204" pitchFamily="34" charset="0"/>
                <a:cs typeface="Arial" panose="020B0604020202020204" pitchFamily="34" charset="0"/>
              </a:rPr>
              <a:t>Tezpur University </a:t>
            </a:r>
            <a:endParaRPr lang="en-IN"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C00000"/>
                </a:solidFill>
                <a:latin typeface="Arial Nova" panose="020B0504020202020204" pitchFamily="34" charset="0"/>
                <a:ea typeface="Calibri" panose="020F0502020204030204" pitchFamily="34" charset="0"/>
                <a:cs typeface="Arial" panose="020B0604020202020204" pitchFamily="34" charset="0"/>
              </a:rPr>
              <a:t>Central University of Punjab</a:t>
            </a:r>
            <a:r>
              <a:rPr lang="en-IN" sz="1200" dirty="0">
                <a:solidFill>
                  <a:srgbClr val="C00000"/>
                </a:solidFill>
                <a:latin typeface="Calibri" panose="020F0502020204030204"/>
              </a:rPr>
              <a:t> </a:t>
            </a:r>
            <a:endParaRPr lang="en-US" sz="1200" dirty="0">
              <a:solidFill>
                <a:srgbClr val="C00000"/>
              </a:solidFill>
              <a:latin typeface="Calibri" panose="020F0502020204030204"/>
            </a:endParaRPr>
          </a:p>
        </p:txBody>
      </p:sp>
      <p:sp>
        <p:nvSpPr>
          <p:cNvPr id="89" name="TextBox 88">
            <a:extLst>
              <a:ext uri="{FF2B5EF4-FFF2-40B4-BE49-F238E27FC236}">
                <a16:creationId xmlns:a16="http://schemas.microsoft.com/office/drawing/2014/main" id="{AC2C9E1B-6332-9CDA-2746-2EC45C88A955}"/>
              </a:ext>
            </a:extLst>
          </p:cNvPr>
          <p:cNvSpPr txBox="1"/>
          <p:nvPr/>
        </p:nvSpPr>
        <p:spPr>
          <a:xfrm>
            <a:off x="1129861" y="615443"/>
            <a:ext cx="3459281" cy="1569660"/>
          </a:xfrm>
          <a:prstGeom prst="rect">
            <a:avLst/>
          </a:prstGeom>
          <a:no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IIT Ropar</a:t>
            </a: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Panjab</a:t>
            </a:r>
            <a:r>
              <a:rPr lang="en-IN"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IN"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Himachal Pradesh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IN"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Kurukshetra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IN"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Shri Mata </a:t>
            </a:r>
            <a:r>
              <a:rPr lang="en-IN"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Vaishno</a:t>
            </a:r>
            <a:r>
              <a:rPr lang="en-IN"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Devi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IN" sz="1200" dirty="0">
                <a:solidFill>
                  <a:srgbClr val="0070C0"/>
                </a:solidFill>
                <a:latin typeface="Arial Nova" panose="020B0504020202020204" pitchFamily="34" charset="0"/>
                <a:ea typeface="Calibri" panose="020F0502020204030204" pitchFamily="34" charset="0"/>
                <a:cs typeface="Arial" panose="020B0604020202020204" pitchFamily="34" charset="0"/>
              </a:rPr>
              <a:t>Mahatma </a:t>
            </a:r>
            <a:r>
              <a:rPr lang="en-IN" sz="1200" dirty="0" err="1">
                <a:solidFill>
                  <a:srgbClr val="0070C0"/>
                </a:solidFill>
                <a:latin typeface="Arial Nova" panose="020B0504020202020204" pitchFamily="34" charset="0"/>
                <a:ea typeface="Calibri" panose="020F0502020204030204" pitchFamily="34" charset="0"/>
                <a:cs typeface="Arial" panose="020B0604020202020204" pitchFamily="34" charset="0"/>
              </a:rPr>
              <a:t>Jyotiba</a:t>
            </a:r>
            <a:r>
              <a:rPr lang="en-IN" sz="1200" dirty="0">
                <a:solidFill>
                  <a:srgbClr val="0070C0"/>
                </a:solidFill>
                <a:latin typeface="Arial Nova" panose="020B0504020202020204" pitchFamily="34" charset="0"/>
                <a:ea typeface="Calibri" panose="020F0502020204030204" pitchFamily="34" charset="0"/>
                <a:cs typeface="Arial" panose="020B0604020202020204" pitchFamily="34" charset="0"/>
              </a:rPr>
              <a:t> Phule Rohilkhand University</a:t>
            </a:r>
            <a:r>
              <a:rPr lang="en-IN" sz="1200" dirty="0">
                <a:solidFill>
                  <a:srgbClr val="0070C0"/>
                </a:solidFill>
                <a:latin typeface="Calibri" panose="020F0502020204030204"/>
              </a:rPr>
              <a:t> </a:t>
            </a:r>
            <a:endParaRPr lang="en-US" sz="1200" dirty="0">
              <a:solidFill>
                <a:srgbClr val="0070C0"/>
              </a:solidFill>
              <a:latin typeface="Calibri" panose="020F0502020204030204"/>
            </a:endParaRPr>
          </a:p>
          <a:p>
            <a:pPr algn="just" defTabSz="914377">
              <a:defRPr/>
            </a:pPr>
            <a:r>
              <a:rPr lang="en-IN" sz="1200" kern="100" dirty="0">
                <a:solidFill>
                  <a:srgbClr val="C00000"/>
                </a:solidFill>
                <a:latin typeface="Arial Nova" panose="020B0504020202020204" pitchFamily="34" charset="0"/>
                <a:ea typeface="Calibri" panose="020F0502020204030204" pitchFamily="34" charset="0"/>
                <a:cs typeface="Arial" panose="020B0604020202020204" pitchFamily="34" charset="0"/>
              </a:rPr>
              <a:t>Central University of Himachal Pradesh</a:t>
            </a:r>
            <a:endParaRPr lang="en-IN"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IN" sz="1200" kern="100" dirty="0">
                <a:solidFill>
                  <a:srgbClr val="C00000"/>
                </a:solidFill>
                <a:latin typeface="Arial Nova" panose="020B0504020202020204" pitchFamily="34" charset="0"/>
                <a:ea typeface="Calibri" panose="020F0502020204030204" pitchFamily="34" charset="0"/>
                <a:cs typeface="Arial" panose="020B0604020202020204" pitchFamily="34" charset="0"/>
              </a:rPr>
              <a:t>Central University of Rajasthan</a:t>
            </a:r>
            <a:endParaRPr lang="en-IN"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Box 89">
            <a:extLst>
              <a:ext uri="{FF2B5EF4-FFF2-40B4-BE49-F238E27FC236}">
                <a16:creationId xmlns:a16="http://schemas.microsoft.com/office/drawing/2014/main" id="{E3E30C3F-159C-DA79-6CB5-4038A5F1383D}"/>
              </a:ext>
            </a:extLst>
          </p:cNvPr>
          <p:cNvSpPr txBox="1"/>
          <p:nvPr/>
        </p:nvSpPr>
        <p:spPr>
          <a:xfrm>
            <a:off x="213299" y="3833400"/>
            <a:ext cx="4105813" cy="1569660"/>
          </a:xfrm>
          <a:prstGeom prst="rect">
            <a:avLst/>
          </a:prstGeom>
          <a:no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IIT Bombay</a:t>
            </a: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Mumbai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Sher-e-Kashmir University of Agricultural and Technology </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Maharaja Sayajirao University of Baroda</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0070C0"/>
                </a:solidFill>
                <a:latin typeface="Arial Nova" panose="020B0504020202020204" pitchFamily="34" charset="0"/>
                <a:ea typeface="Calibri" panose="020F0502020204030204" pitchFamily="34" charset="0"/>
                <a:cs typeface="Arial" panose="020B0604020202020204" pitchFamily="34" charset="0"/>
              </a:rPr>
              <a:t>COEP Technological University</a:t>
            </a:r>
            <a:r>
              <a:rPr lang="en-IN" sz="1200" dirty="0">
                <a:solidFill>
                  <a:srgbClr val="0070C0"/>
                </a:solidFill>
                <a:latin typeface="Calibri" panose="020F0502020204030204"/>
              </a:rPr>
              <a:t> </a:t>
            </a:r>
            <a:endParaRPr lang="en-US" sz="1200" dirty="0">
              <a:solidFill>
                <a:srgbClr val="0070C0"/>
              </a:solidFill>
              <a:latin typeface="Calibri" panose="020F0502020204030204"/>
            </a:endParaRPr>
          </a:p>
          <a:p>
            <a:pPr algn="just"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IIIT Nagpur</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IIIT Pune</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70AD47">
                    <a:lumMod val="75000"/>
                  </a:srgbClr>
                </a:solidFill>
                <a:latin typeface="Arial Nova" panose="020B0504020202020204" pitchFamily="34" charset="0"/>
                <a:ea typeface="Calibri" panose="020F0502020204030204" pitchFamily="34" charset="0"/>
                <a:cs typeface="Arial" panose="020B0604020202020204" pitchFamily="34" charset="0"/>
              </a:rPr>
              <a:t>NIT Goa</a:t>
            </a:r>
            <a:endParaRPr lang="en-IN" sz="1200" kern="100" dirty="0">
              <a:solidFill>
                <a:srgbClr val="70AD47">
                  <a:lumMod val="75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Box 90">
            <a:extLst>
              <a:ext uri="{FF2B5EF4-FFF2-40B4-BE49-F238E27FC236}">
                <a16:creationId xmlns:a16="http://schemas.microsoft.com/office/drawing/2014/main" id="{D4BF1C7B-7AD2-D160-9F5E-BC5F16E1D495}"/>
              </a:ext>
            </a:extLst>
          </p:cNvPr>
          <p:cNvSpPr txBox="1"/>
          <p:nvPr/>
        </p:nvSpPr>
        <p:spPr>
          <a:xfrm>
            <a:off x="6708274" y="5360272"/>
            <a:ext cx="2584885" cy="1384995"/>
          </a:xfrm>
          <a:prstGeom prst="rect">
            <a:avLst/>
          </a:prstGeom>
          <a:solidFill>
            <a:schemeClr val="bg1"/>
          </a:solidFill>
        </p:spPr>
        <p:txBody>
          <a:bodyPr wrap="square">
            <a:spAutoFit/>
          </a:bodyPr>
          <a:lstStyle/>
          <a:p>
            <a:pPr algn="just" defTabSz="914377">
              <a:defRPr/>
            </a:pPr>
            <a:r>
              <a:rPr lang="en-US" sz="1200" b="1" kern="100" dirty="0">
                <a:latin typeface="Arial Nova" panose="020B0504020202020204" pitchFamily="34" charset="0"/>
                <a:ea typeface="Calibri" panose="020F0502020204030204" pitchFamily="34" charset="0"/>
                <a:cs typeface="Arial" panose="020B0604020202020204" pitchFamily="34" charset="0"/>
              </a:rPr>
              <a:t>University of Hyderabad</a:t>
            </a: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Osmania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Kannur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Yogi </a:t>
            </a: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Vemana</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University</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defTabSz="914377">
              <a:defRPr/>
            </a:pP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Sri </a:t>
            </a:r>
            <a:r>
              <a:rPr lang="en-US" sz="1200" kern="100" dirty="0" err="1">
                <a:solidFill>
                  <a:srgbClr val="0070C0"/>
                </a:solidFill>
                <a:latin typeface="Arial Nova" panose="020B0504020202020204" pitchFamily="34" charset="0"/>
                <a:ea typeface="Calibri" panose="020F0502020204030204" pitchFamily="34" charset="0"/>
                <a:cs typeface="Arial" panose="020B0604020202020204" pitchFamily="34" charset="0"/>
              </a:rPr>
              <a:t>Venkateswara</a:t>
            </a:r>
            <a:r>
              <a:rPr lang="en-US" sz="1200" kern="100" dirty="0">
                <a:solidFill>
                  <a:srgbClr val="0070C0"/>
                </a:solidFill>
                <a:latin typeface="Arial Nova" panose="020B0504020202020204" pitchFamily="34" charset="0"/>
                <a:ea typeface="Calibri" panose="020F0502020204030204" pitchFamily="34" charset="0"/>
                <a:cs typeface="Arial" panose="020B0604020202020204" pitchFamily="34" charset="0"/>
              </a:rPr>
              <a:t> University </a:t>
            </a:r>
            <a:endParaRPr lang="en-IN" sz="1200" kern="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914377">
              <a:defRPr/>
            </a:pPr>
            <a:r>
              <a:rPr lang="en-US" sz="1200" dirty="0">
                <a:solidFill>
                  <a:srgbClr val="0070C0"/>
                </a:solidFill>
                <a:latin typeface="Arial Nova" panose="020B0504020202020204" pitchFamily="34" charset="0"/>
                <a:ea typeface="Calibri" panose="020F0502020204030204" pitchFamily="34" charset="0"/>
                <a:cs typeface="Arial" panose="020B0604020202020204" pitchFamily="34" charset="0"/>
              </a:rPr>
              <a:t>Mahatma Gandhi University</a:t>
            </a:r>
          </a:p>
          <a:p>
            <a:pPr defTabSz="914377">
              <a:defRPr/>
            </a:pPr>
            <a:r>
              <a:rPr lang="en-US" sz="1200" kern="100" dirty="0">
                <a:solidFill>
                  <a:srgbClr val="C00000"/>
                </a:solidFill>
                <a:latin typeface="Arial Nova" panose="020B0504020202020204" pitchFamily="34" charset="0"/>
                <a:ea typeface="Calibri" panose="020F0502020204030204" pitchFamily="34" charset="0"/>
                <a:cs typeface="Arial" panose="020B0604020202020204" pitchFamily="34" charset="0"/>
              </a:rPr>
              <a:t>Central University of Karnataka</a:t>
            </a:r>
            <a:r>
              <a:rPr lang="en-IN" sz="1200" dirty="0">
                <a:solidFill>
                  <a:srgbClr val="C00000"/>
                </a:solidFill>
                <a:latin typeface="Calibri" panose="020F0502020204030204"/>
              </a:rPr>
              <a:t> </a:t>
            </a:r>
            <a:endParaRPr lang="en-US" sz="1200" dirty="0">
              <a:solidFill>
                <a:srgbClr val="C00000"/>
              </a:solidFill>
              <a:latin typeface="Calibri" panose="020F0502020204030204"/>
            </a:endParaRPr>
          </a:p>
        </p:txBody>
      </p:sp>
      <p:graphicFrame>
        <p:nvGraphicFramePr>
          <p:cNvPr id="92" name="Table 91">
            <a:extLst>
              <a:ext uri="{FF2B5EF4-FFF2-40B4-BE49-F238E27FC236}">
                <a16:creationId xmlns:a16="http://schemas.microsoft.com/office/drawing/2014/main" id="{57A902B2-A5D5-6329-708F-F72F8C20D4EB}"/>
              </a:ext>
            </a:extLst>
          </p:cNvPr>
          <p:cNvGraphicFramePr>
            <a:graphicFrameLocks noGrp="1"/>
          </p:cNvGraphicFramePr>
          <p:nvPr/>
        </p:nvGraphicFramePr>
        <p:xfrm>
          <a:off x="9590678" y="1901719"/>
          <a:ext cx="2325966" cy="1854200"/>
        </p:xfrm>
        <a:graphic>
          <a:graphicData uri="http://schemas.openxmlformats.org/drawingml/2006/table">
            <a:tbl>
              <a:tblPr firstRow="1" bandRow="1">
                <a:tableStyleId>{5940675A-B579-460E-94D1-54222C63F5DA}</a:tableStyleId>
              </a:tblPr>
              <a:tblGrid>
                <a:gridCol w="1662331">
                  <a:extLst>
                    <a:ext uri="{9D8B030D-6E8A-4147-A177-3AD203B41FA5}">
                      <a16:colId xmlns:a16="http://schemas.microsoft.com/office/drawing/2014/main" val="1966665080"/>
                    </a:ext>
                  </a:extLst>
                </a:gridCol>
                <a:gridCol w="663635">
                  <a:extLst>
                    <a:ext uri="{9D8B030D-6E8A-4147-A177-3AD203B41FA5}">
                      <a16:colId xmlns:a16="http://schemas.microsoft.com/office/drawing/2014/main" val="3086605681"/>
                    </a:ext>
                  </a:extLst>
                </a:gridCol>
              </a:tblGrid>
              <a:tr h="370840">
                <a:tc>
                  <a:txBody>
                    <a:bodyPr/>
                    <a:lstStyle/>
                    <a:p>
                      <a:r>
                        <a:rPr lang="en-US" sz="1300" b="1" dirty="0">
                          <a:solidFill>
                            <a:srgbClr val="1134A9"/>
                          </a:solidFill>
                        </a:rPr>
                        <a:t>Hubs</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tc>
                  <a:txBody>
                    <a:bodyPr/>
                    <a:lstStyle/>
                    <a:p>
                      <a:r>
                        <a:rPr lang="en-US" sz="1300" b="1" dirty="0">
                          <a:solidFill>
                            <a:srgbClr val="1134A9"/>
                          </a:solidFill>
                        </a:rPr>
                        <a:t>7</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extLst>
                  <a:ext uri="{0D108BD9-81ED-4DB2-BD59-A6C34878D82A}">
                    <a16:rowId xmlns:a16="http://schemas.microsoft.com/office/drawing/2014/main" val="2442788393"/>
                  </a:ext>
                </a:extLst>
              </a:tr>
              <a:tr h="370840">
                <a:tc>
                  <a:txBody>
                    <a:bodyPr/>
                    <a:lstStyle/>
                    <a:p>
                      <a:r>
                        <a:rPr lang="en-US" sz="1300" b="1" dirty="0">
                          <a:solidFill>
                            <a:srgbClr val="1134A9"/>
                          </a:solidFill>
                        </a:rPr>
                        <a:t>Spokes</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tc>
                  <a:txBody>
                    <a:bodyPr/>
                    <a:lstStyle/>
                    <a:p>
                      <a:r>
                        <a:rPr lang="en-US" sz="1300" b="1" dirty="0">
                          <a:solidFill>
                            <a:srgbClr val="1134A9"/>
                          </a:solidFill>
                        </a:rPr>
                        <a:t>45</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extLst>
                  <a:ext uri="{0D108BD9-81ED-4DB2-BD59-A6C34878D82A}">
                    <a16:rowId xmlns:a16="http://schemas.microsoft.com/office/drawing/2014/main" val="1458539434"/>
                  </a:ext>
                </a:extLst>
              </a:tr>
              <a:tr h="370840">
                <a:tc>
                  <a:txBody>
                    <a:bodyPr/>
                    <a:lstStyle/>
                    <a:p>
                      <a:pPr marL="0" indent="96838">
                        <a:tabLst/>
                      </a:pPr>
                      <a:r>
                        <a:rPr lang="en-US" sz="1600" dirty="0">
                          <a:solidFill>
                            <a:srgbClr val="C00000"/>
                          </a:solidFill>
                        </a:rPr>
                        <a:t>State Univ</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tc>
                  <a:txBody>
                    <a:bodyPr/>
                    <a:lstStyle/>
                    <a:p>
                      <a:r>
                        <a:rPr lang="en-US" sz="1600" dirty="0">
                          <a:solidFill>
                            <a:srgbClr val="C00000"/>
                          </a:solidFill>
                        </a:rPr>
                        <a:t>32</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extLst>
                  <a:ext uri="{0D108BD9-81ED-4DB2-BD59-A6C34878D82A}">
                    <a16:rowId xmlns:a16="http://schemas.microsoft.com/office/drawing/2014/main" val="1523985106"/>
                  </a:ext>
                </a:extLst>
              </a:tr>
              <a:tr h="370840">
                <a:tc>
                  <a:txBody>
                    <a:bodyPr/>
                    <a:lstStyle/>
                    <a:p>
                      <a:pPr marL="0" indent="96838">
                        <a:tabLst/>
                      </a:pPr>
                      <a:r>
                        <a:rPr lang="en-US" sz="1600" dirty="0">
                          <a:solidFill>
                            <a:srgbClr val="C00000"/>
                          </a:solidFill>
                        </a:rPr>
                        <a:t>Central Univ</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tc>
                  <a:txBody>
                    <a:bodyPr/>
                    <a:lstStyle/>
                    <a:p>
                      <a:r>
                        <a:rPr lang="en-US" sz="1600" dirty="0">
                          <a:solidFill>
                            <a:srgbClr val="C00000"/>
                          </a:solidFill>
                        </a:rPr>
                        <a:t>6</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extLst>
                  <a:ext uri="{0D108BD9-81ED-4DB2-BD59-A6C34878D82A}">
                    <a16:rowId xmlns:a16="http://schemas.microsoft.com/office/drawing/2014/main" val="104769868"/>
                  </a:ext>
                </a:extLst>
              </a:tr>
              <a:tr h="370840">
                <a:tc>
                  <a:txBody>
                    <a:bodyPr/>
                    <a:lstStyle/>
                    <a:p>
                      <a:pPr marL="0" indent="96838">
                        <a:tabLst/>
                      </a:pPr>
                      <a:r>
                        <a:rPr lang="en-US" sz="1600" dirty="0">
                          <a:solidFill>
                            <a:srgbClr val="C00000"/>
                          </a:solidFill>
                        </a:rPr>
                        <a:t>NIT/IIIT</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tc>
                  <a:txBody>
                    <a:bodyPr/>
                    <a:lstStyle/>
                    <a:p>
                      <a:r>
                        <a:rPr lang="en-US" sz="1600" dirty="0">
                          <a:solidFill>
                            <a:srgbClr val="C00000"/>
                          </a:solidFill>
                        </a:rPr>
                        <a:t>7</a:t>
                      </a:r>
                    </a:p>
                  </a:txBody>
                  <a:tcPr>
                    <a:lnL w="12700" cap="flat" cmpd="sng" algn="ctr">
                      <a:solidFill>
                        <a:srgbClr val="5697D2"/>
                      </a:solidFill>
                      <a:prstDash val="solid"/>
                      <a:round/>
                      <a:headEnd type="none" w="med" len="med"/>
                      <a:tailEnd type="none" w="med" len="med"/>
                    </a:lnL>
                    <a:lnR w="12700" cap="flat" cmpd="sng" algn="ctr">
                      <a:solidFill>
                        <a:srgbClr val="5697D2"/>
                      </a:solidFill>
                      <a:prstDash val="solid"/>
                      <a:round/>
                      <a:headEnd type="none" w="med" len="med"/>
                      <a:tailEnd type="none" w="med" len="med"/>
                    </a:lnR>
                    <a:lnT w="12700" cap="flat" cmpd="sng" algn="ctr">
                      <a:solidFill>
                        <a:srgbClr val="5697D2"/>
                      </a:solidFill>
                      <a:prstDash val="solid"/>
                      <a:round/>
                      <a:headEnd type="none" w="med" len="med"/>
                      <a:tailEnd type="none" w="med" len="med"/>
                    </a:lnT>
                    <a:lnB w="12700" cap="flat" cmpd="sng" algn="ctr">
                      <a:solidFill>
                        <a:srgbClr val="5697D2"/>
                      </a:solidFill>
                      <a:prstDash val="solid"/>
                      <a:round/>
                      <a:headEnd type="none" w="med" len="med"/>
                      <a:tailEnd type="none" w="med" len="med"/>
                    </a:lnB>
                  </a:tcPr>
                </a:tc>
                <a:extLst>
                  <a:ext uri="{0D108BD9-81ED-4DB2-BD59-A6C34878D82A}">
                    <a16:rowId xmlns:a16="http://schemas.microsoft.com/office/drawing/2014/main" val="3467027845"/>
                  </a:ext>
                </a:extLst>
              </a:tr>
            </a:tbl>
          </a:graphicData>
        </a:graphic>
      </p:graphicFrame>
    </p:spTree>
    <p:extLst>
      <p:ext uri="{BB962C8B-B14F-4D97-AF65-F5344CB8AC3E}">
        <p14:creationId xmlns:p14="http://schemas.microsoft.com/office/powerpoint/2010/main" val="225443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171;p20">
            <a:extLst>
              <a:ext uri="{FF2B5EF4-FFF2-40B4-BE49-F238E27FC236}">
                <a16:creationId xmlns:a16="http://schemas.microsoft.com/office/drawing/2014/main" id="{4FA82463-B3ED-1B12-F454-38F7325B562C}"/>
              </a:ext>
            </a:extLst>
          </p:cNvPr>
          <p:cNvSpPr/>
          <p:nvPr/>
        </p:nvSpPr>
        <p:spPr>
          <a:xfrm>
            <a:off x="0" y="2"/>
            <a:ext cx="12192000" cy="851985"/>
          </a:xfrm>
          <a:prstGeom prst="rect">
            <a:avLst/>
          </a:prstGeom>
          <a:solidFill>
            <a:srgbClr val="007988"/>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FDC8E484-D909-9D60-7186-6E77BE0F9671}"/>
              </a:ext>
            </a:extLst>
          </p:cNvPr>
          <p:cNvSpPr>
            <a:spLocks noGrp="1"/>
          </p:cNvSpPr>
          <p:nvPr>
            <p:ph type="title"/>
          </p:nvPr>
        </p:nvSpPr>
        <p:spPr>
          <a:xfrm>
            <a:off x="240953" y="-32512"/>
            <a:ext cx="8614787" cy="848707"/>
          </a:xfrm>
        </p:spPr>
        <p:txBody>
          <a:bodyPr>
            <a:normAutofit fontScale="90000"/>
          </a:bodyPr>
          <a:lstStyle/>
          <a:p>
            <a:r>
              <a:rPr lang="en-US" sz="2800" dirty="0">
                <a:solidFill>
                  <a:schemeClr val="bg1"/>
                </a:solidFill>
                <a:latin typeface="Georgia" panose="02040502050405020303" pitchFamily="18" charset="0"/>
              </a:rPr>
              <a:t>VERTICAL MISSIONS &amp; CHALLENGES: </a:t>
            </a:r>
            <a:br>
              <a:rPr lang="en-US" sz="2800" dirty="0">
                <a:solidFill>
                  <a:schemeClr val="bg1"/>
                </a:solidFill>
                <a:latin typeface="Georgia" panose="02040502050405020303" pitchFamily="18" charset="0"/>
              </a:rPr>
            </a:br>
            <a:r>
              <a:rPr lang="en-US" sz="2800" dirty="0">
                <a:solidFill>
                  <a:schemeClr val="bg1"/>
                </a:solidFill>
                <a:latin typeface="Georgia" panose="02040502050405020303" pitchFamily="18" charset="0"/>
              </a:rPr>
              <a:t>EXAMPLE CANDIDATES</a:t>
            </a:r>
          </a:p>
        </p:txBody>
      </p:sp>
      <p:sp>
        <p:nvSpPr>
          <p:cNvPr id="15" name="TextBox 14">
            <a:extLst>
              <a:ext uri="{FF2B5EF4-FFF2-40B4-BE49-F238E27FC236}">
                <a16:creationId xmlns:a16="http://schemas.microsoft.com/office/drawing/2014/main" id="{F016D148-2846-A8D8-83C9-97B53773A6B7}"/>
              </a:ext>
            </a:extLst>
          </p:cNvPr>
          <p:cNvSpPr txBox="1"/>
          <p:nvPr/>
        </p:nvSpPr>
        <p:spPr>
          <a:xfrm>
            <a:off x="271110" y="4510000"/>
            <a:ext cx="5985561" cy="1323439"/>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b="1" i="1" dirty="0">
                <a:solidFill>
                  <a:prstClr val="black"/>
                </a:solidFill>
                <a:latin typeface="Calibri" panose="020F0502020204030204"/>
              </a:rPr>
              <a:t>Cross-disciplinary</a:t>
            </a:r>
            <a:r>
              <a:rPr lang="en-US" sz="1600" i="1" dirty="0">
                <a:solidFill>
                  <a:prstClr val="black"/>
                </a:solidFill>
                <a:latin typeface="Calibri" panose="020F0502020204030204"/>
              </a:rPr>
              <a:t>, </a:t>
            </a:r>
            <a:r>
              <a:rPr lang="en-US" sz="1600" i="1" u="sng" dirty="0">
                <a:solidFill>
                  <a:prstClr val="black"/>
                </a:solidFill>
                <a:latin typeface="Calibri" panose="020F0502020204030204"/>
              </a:rPr>
              <a:t>Cross-Ministerial &amp; Partner co-funding to help prioritization</a:t>
            </a:r>
          </a:p>
          <a:p>
            <a:pPr marL="285744" indent="-285744" defTabSz="914377">
              <a:buFont typeface="Arial" panose="020B0604020202020204" pitchFamily="34" charset="0"/>
              <a:buChar char="•"/>
              <a:defRPr/>
            </a:pPr>
            <a:endParaRPr lang="en-US" sz="1600" i="1" dirty="0">
              <a:solidFill>
                <a:prstClr val="black"/>
              </a:solidFill>
              <a:latin typeface="Calibri" panose="020F0502020204030204"/>
            </a:endParaRPr>
          </a:p>
          <a:p>
            <a:pPr marL="285744" indent="-285744" defTabSz="914377">
              <a:buFont typeface="Arial" panose="020B0604020202020204" pitchFamily="34" charset="0"/>
              <a:buChar char="•"/>
              <a:defRPr/>
            </a:pPr>
            <a:r>
              <a:rPr lang="en-US" sz="1600" b="1" i="1" dirty="0">
                <a:solidFill>
                  <a:prstClr val="black"/>
                </a:solidFill>
                <a:latin typeface="Calibri" panose="020F0502020204030204"/>
              </a:rPr>
              <a:t>Candidate Missions / Challenges: value chain and India challenges</a:t>
            </a:r>
            <a:endParaRPr lang="en-US" sz="1600" i="1" dirty="0">
              <a:solidFill>
                <a:prstClr val="black"/>
              </a:solidFill>
              <a:latin typeface="Calibri" panose="020F0502020204030204"/>
            </a:endParaRPr>
          </a:p>
        </p:txBody>
      </p:sp>
      <p:cxnSp>
        <p:nvCxnSpPr>
          <p:cNvPr id="18" name="Straight Connector 17">
            <a:extLst>
              <a:ext uri="{FF2B5EF4-FFF2-40B4-BE49-F238E27FC236}">
                <a16:creationId xmlns:a16="http://schemas.microsoft.com/office/drawing/2014/main" id="{803CFC3B-00CF-091E-7ACA-74CEF6CE7042}"/>
              </a:ext>
            </a:extLst>
          </p:cNvPr>
          <p:cNvCxnSpPr>
            <a:cxnSpLocks/>
          </p:cNvCxnSpPr>
          <p:nvPr/>
        </p:nvCxnSpPr>
        <p:spPr>
          <a:xfrm>
            <a:off x="271110" y="4286313"/>
            <a:ext cx="11679937" cy="0"/>
          </a:xfrm>
          <a:prstGeom prst="line">
            <a:avLst/>
          </a:prstGeom>
          <a:ln w="28575">
            <a:solidFill>
              <a:srgbClr val="05575B"/>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261D47A-474E-320D-9FE6-DFC2488F0070}"/>
              </a:ext>
            </a:extLst>
          </p:cNvPr>
          <p:cNvSpPr txBox="1"/>
          <p:nvPr/>
        </p:nvSpPr>
        <p:spPr>
          <a:xfrm>
            <a:off x="6256671" y="4510000"/>
            <a:ext cx="5865756" cy="1077218"/>
          </a:xfrm>
          <a:prstGeom prst="rect">
            <a:avLst/>
          </a:prstGeom>
          <a:noFill/>
        </p:spPr>
        <p:txBody>
          <a:bodyPr wrap="square" rtlCol="0">
            <a:spAutoFit/>
          </a:bodyPr>
          <a:lstStyle/>
          <a:p>
            <a:pPr defTabSz="914377">
              <a:defRPr/>
            </a:pPr>
            <a:r>
              <a:rPr lang="en-US" sz="1600" b="1" i="1" dirty="0">
                <a:solidFill>
                  <a:prstClr val="black"/>
                </a:solidFill>
                <a:latin typeface="Calibri" panose="020F0502020204030204"/>
              </a:rPr>
              <a:t>Mission-mode</a:t>
            </a:r>
            <a:r>
              <a:rPr lang="en-US" sz="1600" dirty="0">
                <a:solidFill>
                  <a:prstClr val="black"/>
                </a:solidFill>
                <a:latin typeface="Calibri" panose="020F0502020204030204"/>
              </a:rPr>
              <a:t> larger collaborative projects focused on outcomes; </a:t>
            </a:r>
            <a:r>
              <a:rPr lang="en-US" sz="1600" b="1" i="1" dirty="0">
                <a:solidFill>
                  <a:prstClr val="black"/>
                </a:solidFill>
                <a:latin typeface="Calibri" panose="020F0502020204030204"/>
              </a:rPr>
              <a:t>Economic value chain </a:t>
            </a:r>
            <a:r>
              <a:rPr lang="en-US" sz="1600" dirty="0">
                <a:solidFill>
                  <a:prstClr val="black"/>
                </a:solidFill>
                <a:latin typeface="Calibri" panose="020F0502020204030204"/>
              </a:rPr>
              <a:t>led &amp; </a:t>
            </a:r>
            <a:r>
              <a:rPr lang="en-US" sz="1600" i="1" dirty="0">
                <a:solidFill>
                  <a:prstClr val="black"/>
                </a:solidFill>
                <a:latin typeface="Calibri" panose="020F0502020204030204"/>
              </a:rPr>
              <a:t>societally driven</a:t>
            </a:r>
            <a:r>
              <a:rPr lang="en-US" sz="1600" dirty="0">
                <a:solidFill>
                  <a:prstClr val="black"/>
                </a:solidFill>
                <a:latin typeface="Calibri" panose="020F0502020204030204"/>
              </a:rPr>
              <a:t> </a:t>
            </a:r>
            <a:r>
              <a:rPr lang="en-US" sz="1600" b="1" i="1" dirty="0">
                <a:solidFill>
                  <a:prstClr val="black"/>
                </a:solidFill>
                <a:latin typeface="Calibri" panose="020F0502020204030204"/>
              </a:rPr>
              <a:t>India challenges</a:t>
            </a:r>
            <a:r>
              <a:rPr lang="en-US" sz="1600" dirty="0">
                <a:solidFill>
                  <a:prstClr val="black"/>
                </a:solidFill>
                <a:latin typeface="Calibri" panose="020F0502020204030204"/>
              </a:rPr>
              <a:t>... </a:t>
            </a:r>
          </a:p>
          <a:p>
            <a:pPr defTabSz="914377">
              <a:defRPr/>
            </a:pPr>
            <a:endParaRPr lang="en-US" sz="1600" dirty="0">
              <a:solidFill>
                <a:prstClr val="black"/>
              </a:solidFill>
              <a:latin typeface="Calibri" panose="020F0502020204030204"/>
            </a:endParaRPr>
          </a:p>
          <a:p>
            <a:pPr defTabSz="914377">
              <a:defRPr/>
            </a:pPr>
            <a:r>
              <a:rPr lang="en-US" sz="1600" b="1" i="1" dirty="0">
                <a:solidFill>
                  <a:prstClr val="black"/>
                </a:solidFill>
                <a:latin typeface="Calibri" panose="020F0502020204030204"/>
              </a:rPr>
              <a:t>Larger investments</a:t>
            </a:r>
            <a:r>
              <a:rPr lang="en-US" sz="1600" dirty="0">
                <a:solidFill>
                  <a:prstClr val="black"/>
                </a:solidFill>
                <a:latin typeface="Calibri" panose="020F0502020204030204"/>
              </a:rPr>
              <a:t>, </a:t>
            </a:r>
            <a:r>
              <a:rPr lang="en-US" sz="1600" b="1" i="1" dirty="0">
                <a:solidFill>
                  <a:prstClr val="black"/>
                </a:solidFill>
                <a:latin typeface="Calibri" panose="020F0502020204030204"/>
              </a:rPr>
              <a:t>driving collaborations</a:t>
            </a:r>
            <a:endParaRPr lang="en-US" sz="1600" dirty="0">
              <a:solidFill>
                <a:prstClr val="black"/>
              </a:solidFill>
              <a:latin typeface="Calibri" panose="020F0502020204030204"/>
            </a:endParaRPr>
          </a:p>
        </p:txBody>
      </p:sp>
      <p:sp>
        <p:nvSpPr>
          <p:cNvPr id="20" name="Google Shape;117;p16">
            <a:extLst>
              <a:ext uri="{FF2B5EF4-FFF2-40B4-BE49-F238E27FC236}">
                <a16:creationId xmlns:a16="http://schemas.microsoft.com/office/drawing/2014/main" id="{59EF898A-E45D-51CA-389B-344C756FCB45}"/>
              </a:ext>
            </a:extLst>
          </p:cNvPr>
          <p:cNvSpPr/>
          <p:nvPr/>
        </p:nvSpPr>
        <p:spPr>
          <a:xfrm>
            <a:off x="8926598" y="137837"/>
            <a:ext cx="3033900" cy="526800"/>
          </a:xfrm>
          <a:prstGeom prst="roundRect">
            <a:avLst>
              <a:gd name="adj" fmla="val 16667"/>
            </a:avLst>
          </a:prstGeom>
          <a:gradFill>
            <a:gsLst>
              <a:gs pos="0">
                <a:srgbClr val="CC41BD"/>
              </a:gs>
              <a:gs pos="100000">
                <a:srgbClr val="682261"/>
              </a:gs>
            </a:gsLst>
            <a:path path="circle">
              <a:fillToRect l="50000" t="50000" r="50000" b="50000"/>
            </a:path>
            <a:tileRect/>
          </a:gradFill>
          <a:ln w="9525" cap="flat" cmpd="sng">
            <a:solidFill>
              <a:srgbClr val="094174"/>
            </a:solidFill>
            <a:prstDash val="solid"/>
            <a:round/>
            <a:headEnd type="none" w="sm" len="sm"/>
            <a:tailEnd type="none" w="sm" len="sm"/>
          </a:ln>
        </p:spPr>
        <p:txBody>
          <a:bodyPr spcFirstLastPara="1" wrap="square" lIns="121900" tIns="121900" rIns="121900" bIns="121900" anchor="ctr" anchorCtr="0">
            <a:noAutofit/>
          </a:bodyPr>
          <a:lstStyle/>
          <a:p>
            <a:pPr algn="ctr" defTabSz="914377">
              <a:defRPr/>
            </a:pPr>
            <a:r>
              <a:rPr lang="en-US" sz="2400" b="1" dirty="0">
                <a:solidFill>
                  <a:prstClr val="white"/>
                </a:solidFill>
                <a:latin typeface="Calibri" panose="020F0502020204030204"/>
              </a:rPr>
              <a:t>ANRF: Vertical</a:t>
            </a:r>
            <a:endParaRPr sz="2400" b="1" dirty="0">
              <a:solidFill>
                <a:prstClr val="white"/>
              </a:solidFill>
              <a:latin typeface="Calibri" panose="020F0502020204030204"/>
            </a:endParaRPr>
          </a:p>
        </p:txBody>
      </p:sp>
      <p:cxnSp>
        <p:nvCxnSpPr>
          <p:cNvPr id="31" name="Straight Connector 30">
            <a:extLst>
              <a:ext uri="{FF2B5EF4-FFF2-40B4-BE49-F238E27FC236}">
                <a16:creationId xmlns:a16="http://schemas.microsoft.com/office/drawing/2014/main" id="{BB387587-84F0-8F6F-CDDF-F3C74CAFED8E}"/>
              </a:ext>
            </a:extLst>
          </p:cNvPr>
          <p:cNvCxnSpPr>
            <a:cxnSpLocks/>
          </p:cNvCxnSpPr>
          <p:nvPr/>
        </p:nvCxnSpPr>
        <p:spPr>
          <a:xfrm>
            <a:off x="280561" y="6275784"/>
            <a:ext cx="11679937" cy="0"/>
          </a:xfrm>
          <a:prstGeom prst="line">
            <a:avLst/>
          </a:prstGeom>
          <a:ln w="28575">
            <a:solidFill>
              <a:srgbClr val="05575B"/>
            </a:solidFill>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8424944-BB74-BA5A-87C3-644065317D83}"/>
              </a:ext>
            </a:extLst>
          </p:cNvPr>
          <p:cNvPicPr>
            <a:picLocks noChangeAspect="1"/>
          </p:cNvPicPr>
          <p:nvPr/>
        </p:nvPicPr>
        <p:blipFill>
          <a:blip r:embed="rId3"/>
          <a:stretch>
            <a:fillRect/>
          </a:stretch>
        </p:blipFill>
        <p:spPr>
          <a:xfrm>
            <a:off x="54577" y="6490610"/>
            <a:ext cx="1701796" cy="283223"/>
          </a:xfrm>
          <a:prstGeom prst="rect">
            <a:avLst/>
          </a:prstGeom>
        </p:spPr>
      </p:pic>
      <p:pic>
        <p:nvPicPr>
          <p:cNvPr id="4" name="Picture 3" descr="A diagram of a company's value chain&#10;&#10;AI-generated content may be incorrect.">
            <a:extLst>
              <a:ext uri="{FF2B5EF4-FFF2-40B4-BE49-F238E27FC236}">
                <a16:creationId xmlns:a16="http://schemas.microsoft.com/office/drawing/2014/main" id="{9F0323AF-DB57-0155-5983-DB9FBCB08379}"/>
              </a:ext>
            </a:extLst>
          </p:cNvPr>
          <p:cNvPicPr>
            <a:picLocks noChangeAspect="1"/>
          </p:cNvPicPr>
          <p:nvPr/>
        </p:nvPicPr>
        <p:blipFill>
          <a:blip r:embed="rId4"/>
          <a:stretch>
            <a:fillRect/>
          </a:stretch>
        </p:blipFill>
        <p:spPr>
          <a:xfrm>
            <a:off x="2029909" y="884501"/>
            <a:ext cx="7134755" cy="3264487"/>
          </a:xfrm>
          <a:prstGeom prst="rect">
            <a:avLst/>
          </a:prstGeom>
        </p:spPr>
      </p:pic>
    </p:spTree>
    <p:extLst>
      <p:ext uri="{BB962C8B-B14F-4D97-AF65-F5344CB8AC3E}">
        <p14:creationId xmlns:p14="http://schemas.microsoft.com/office/powerpoint/2010/main" val="233644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A7DA4-8A04-F5AA-7BDB-0C9194CA49E4}"/>
              </a:ext>
            </a:extLst>
          </p:cNvPr>
          <p:cNvPicPr>
            <a:picLocks noChangeAspect="1"/>
          </p:cNvPicPr>
          <p:nvPr/>
        </p:nvPicPr>
        <p:blipFill>
          <a:blip r:embed="rId2"/>
          <a:stretch>
            <a:fillRect/>
          </a:stretch>
        </p:blipFill>
        <p:spPr>
          <a:xfrm>
            <a:off x="2209799" y="49430"/>
            <a:ext cx="8680869" cy="6796216"/>
          </a:xfrm>
          <a:prstGeom prst="rect">
            <a:avLst/>
          </a:prstGeom>
        </p:spPr>
      </p:pic>
    </p:spTree>
    <p:extLst>
      <p:ext uri="{BB962C8B-B14F-4D97-AF65-F5344CB8AC3E}">
        <p14:creationId xmlns:p14="http://schemas.microsoft.com/office/powerpoint/2010/main" val="3464472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0E52-AD71-DBFE-034C-8C2634CD5F14}"/>
              </a:ext>
            </a:extLst>
          </p:cNvPr>
          <p:cNvSpPr>
            <a:spLocks noGrp="1"/>
          </p:cNvSpPr>
          <p:nvPr>
            <p:ph type="title"/>
          </p:nvPr>
        </p:nvSpPr>
        <p:spPr>
          <a:xfrm>
            <a:off x="1080652" y="195857"/>
            <a:ext cx="11074657" cy="606425"/>
          </a:xfrm>
        </p:spPr>
        <p:txBody>
          <a:bodyPr>
            <a:noAutofit/>
          </a:bodyPr>
          <a:lstStyle/>
          <a:p>
            <a:br>
              <a:rPr lang="en-US" sz="3600" b="1" dirty="0">
                <a:solidFill>
                  <a:srgbClr val="011893"/>
                </a:solidFill>
                <a:ea typeface="Calibri" panose="020F0502020204030204" pitchFamily="34" charset="0"/>
              </a:rPr>
            </a:br>
            <a:r>
              <a:rPr lang="en-IN" sz="3600" b="1" dirty="0">
                <a:solidFill>
                  <a:srgbClr val="011893"/>
                </a:solidFill>
              </a:rPr>
              <a:t>Mission</a:t>
            </a:r>
            <a:r>
              <a:rPr lang="en-IN" sz="3600" dirty="0">
                <a:ea typeface="Calibri" panose="020F0502020204030204" pitchFamily="34" charset="0"/>
              </a:rPr>
              <a:t> </a:t>
            </a:r>
            <a:r>
              <a:rPr lang="en-IN" sz="3600" b="1" dirty="0">
                <a:solidFill>
                  <a:srgbClr val="011893"/>
                </a:solidFill>
              </a:rPr>
              <a:t>for</a:t>
            </a:r>
            <a:r>
              <a:rPr lang="en-IN" sz="3600" dirty="0">
                <a:ea typeface="Calibri" panose="020F0502020204030204" pitchFamily="34" charset="0"/>
              </a:rPr>
              <a:t> </a:t>
            </a:r>
            <a:r>
              <a:rPr lang="en-IN" sz="3600" b="1" dirty="0">
                <a:solidFill>
                  <a:srgbClr val="011893"/>
                </a:solidFill>
              </a:rPr>
              <a:t>Advancement</a:t>
            </a:r>
            <a:r>
              <a:rPr lang="en-IN" sz="3600" dirty="0">
                <a:ea typeface="Calibri" panose="020F0502020204030204" pitchFamily="34" charset="0"/>
              </a:rPr>
              <a:t> </a:t>
            </a:r>
            <a:r>
              <a:rPr lang="en-IN" sz="3600" b="1" dirty="0">
                <a:solidFill>
                  <a:srgbClr val="011893"/>
                </a:solidFill>
              </a:rPr>
              <a:t>in</a:t>
            </a:r>
            <a:r>
              <a:rPr lang="en-IN" sz="3600" dirty="0">
                <a:ea typeface="Calibri" panose="020F0502020204030204" pitchFamily="34" charset="0"/>
              </a:rPr>
              <a:t> </a:t>
            </a:r>
            <a:r>
              <a:rPr lang="en-IN" sz="3600" b="1" dirty="0">
                <a:solidFill>
                  <a:srgbClr val="011893"/>
                </a:solidFill>
              </a:rPr>
              <a:t>High-impact</a:t>
            </a:r>
            <a:r>
              <a:rPr lang="en-IN" sz="3600" dirty="0">
                <a:ea typeface="Calibri" panose="020F0502020204030204" pitchFamily="34" charset="0"/>
              </a:rPr>
              <a:t> </a:t>
            </a:r>
            <a:r>
              <a:rPr lang="en-IN" sz="3600" b="1" dirty="0">
                <a:solidFill>
                  <a:srgbClr val="011893"/>
                </a:solidFill>
              </a:rPr>
              <a:t>Areas -</a:t>
            </a:r>
            <a:r>
              <a:rPr lang="en-IN" sz="3600" dirty="0">
                <a:ea typeface="Calibri" panose="020F0502020204030204" pitchFamily="34" charset="0"/>
              </a:rPr>
              <a:t> </a:t>
            </a:r>
            <a:r>
              <a:rPr lang="en-IN" sz="3600" b="1" dirty="0">
                <a:solidFill>
                  <a:srgbClr val="011893"/>
                </a:solidFill>
              </a:rPr>
              <a:t>MAHA</a:t>
            </a:r>
            <a:r>
              <a:rPr lang="en-IN" sz="3600" dirty="0">
                <a:ea typeface="Calibri" panose="020F0502020204030204" pitchFamily="34" charset="0"/>
              </a:rPr>
              <a:t> </a:t>
            </a:r>
            <a:r>
              <a:rPr lang="en-IN" sz="3600" dirty="0"/>
              <a:t> </a:t>
            </a:r>
            <a:br>
              <a:rPr lang="en-US" sz="3600" b="1" dirty="0">
                <a:solidFill>
                  <a:srgbClr val="011893"/>
                </a:solidFill>
              </a:rPr>
            </a:br>
            <a:endParaRPr lang="en-US" sz="3200" b="1" dirty="0"/>
          </a:p>
        </p:txBody>
      </p:sp>
      <p:sp>
        <p:nvSpPr>
          <p:cNvPr id="4" name="Rectangle 3">
            <a:extLst>
              <a:ext uri="{FF2B5EF4-FFF2-40B4-BE49-F238E27FC236}">
                <a16:creationId xmlns:a16="http://schemas.microsoft.com/office/drawing/2014/main" id="{B90143C2-B256-DA18-A459-F705B81B3848}"/>
              </a:ext>
            </a:extLst>
          </p:cNvPr>
          <p:cNvSpPr/>
          <p:nvPr/>
        </p:nvSpPr>
        <p:spPr>
          <a:xfrm>
            <a:off x="347869" y="1708260"/>
            <a:ext cx="11579087" cy="8249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rgbClr val="1530A6"/>
                </a:solidFill>
              </a:rPr>
              <a:t>To address scientific challenges &amp; advance the frontiers of technology in key scientific areas  </a:t>
            </a:r>
          </a:p>
        </p:txBody>
      </p:sp>
      <p:cxnSp>
        <p:nvCxnSpPr>
          <p:cNvPr id="7" name="Straight Connector 6">
            <a:extLst>
              <a:ext uri="{FF2B5EF4-FFF2-40B4-BE49-F238E27FC236}">
                <a16:creationId xmlns:a16="http://schemas.microsoft.com/office/drawing/2014/main" id="{160E331E-CC19-F78D-956C-668F273FFC99}"/>
              </a:ext>
            </a:extLst>
          </p:cNvPr>
          <p:cNvCxnSpPr/>
          <p:nvPr/>
        </p:nvCxnSpPr>
        <p:spPr>
          <a:xfrm>
            <a:off x="367748" y="2679483"/>
            <a:ext cx="1156130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CD8296-6FB1-3243-8C54-B19AE6269F7F}"/>
              </a:ext>
            </a:extLst>
          </p:cNvPr>
          <p:cNvSpPr/>
          <p:nvPr/>
        </p:nvSpPr>
        <p:spPr>
          <a:xfrm>
            <a:off x="364434" y="2815950"/>
            <a:ext cx="11542643" cy="907941"/>
          </a:xfrm>
          <a:prstGeom prst="rect">
            <a:avLst/>
          </a:prstGeom>
          <a:ln>
            <a:solidFill>
              <a:schemeClr val="bg2">
                <a:lumMod val="90000"/>
              </a:schemeClr>
            </a:solidFill>
          </a:ln>
        </p:spPr>
        <p:txBody>
          <a:bodyPr wrap="square">
            <a:spAutoFit/>
          </a:bodyPr>
          <a:lstStyle/>
          <a:p>
            <a:pPr marL="342900" indent="-342900" algn="just">
              <a:spcBef>
                <a:spcPts val="600"/>
              </a:spcBef>
              <a:buFont typeface="Arial" panose="020B0604020202020204" pitchFamily="34" charset="0"/>
              <a:buChar char="•"/>
            </a:pPr>
            <a:r>
              <a:rPr lang="en-IN" sz="2400" dirty="0">
                <a:solidFill>
                  <a:srgbClr val="002060"/>
                </a:solidFill>
              </a:rPr>
              <a:t>Priority-driven and solution-focused research in mission mode</a:t>
            </a:r>
          </a:p>
          <a:p>
            <a:pPr marL="342900" indent="-342900" algn="just">
              <a:spcBef>
                <a:spcPts val="600"/>
              </a:spcBef>
              <a:buFont typeface="Arial" panose="020B0604020202020204" pitchFamily="34" charset="0"/>
              <a:buChar char="•"/>
            </a:pPr>
            <a:r>
              <a:rPr lang="en-US" sz="2400" dirty="0">
                <a:solidFill>
                  <a:srgbClr val="002060"/>
                </a:solidFill>
              </a:rPr>
              <a:t>Multi-investigator, Multi-disciplinary, Multi-institutional Program in Identified Areas</a:t>
            </a:r>
          </a:p>
        </p:txBody>
      </p:sp>
      <p:sp>
        <p:nvSpPr>
          <p:cNvPr id="10" name="Rectangle 9">
            <a:extLst>
              <a:ext uri="{FF2B5EF4-FFF2-40B4-BE49-F238E27FC236}">
                <a16:creationId xmlns:a16="http://schemas.microsoft.com/office/drawing/2014/main" id="{4C62E2BE-9B89-1EBC-12FD-110DE0FA09DF}"/>
              </a:ext>
            </a:extLst>
          </p:cNvPr>
          <p:cNvSpPr/>
          <p:nvPr/>
        </p:nvSpPr>
        <p:spPr>
          <a:xfrm>
            <a:off x="341245" y="4095157"/>
            <a:ext cx="11579087" cy="256697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400" b="1" dirty="0">
                <a:solidFill>
                  <a:srgbClr val="0B4AC0"/>
                </a:solidFill>
                <a:cs typeface="Times New Roman" panose="02020603050405020304" pitchFamily="18" charset="0"/>
              </a:rPr>
              <a:t>Nature of Support</a:t>
            </a:r>
          </a:p>
          <a:p>
            <a:pPr marL="342900" indent="-342900" algn="just">
              <a:spcAft>
                <a:spcPts val="600"/>
              </a:spcAft>
              <a:buFont typeface="Arial" panose="020B0604020202020204" pitchFamily="34" charset="0"/>
              <a:buChar char="•"/>
            </a:pPr>
            <a:r>
              <a:rPr lang="en-IN" sz="2400" dirty="0">
                <a:solidFill>
                  <a:srgbClr val="1530A6"/>
                </a:solidFill>
                <a:cs typeface="Times New Roman" panose="02020603050405020304" pitchFamily="18" charset="0"/>
              </a:rPr>
              <a:t>Project Funding : Proposed objectives with targeted and outcome-oriented deliverables.</a:t>
            </a:r>
          </a:p>
          <a:p>
            <a:pPr marL="342900" indent="-342900" algn="just">
              <a:spcAft>
                <a:spcPts val="600"/>
              </a:spcAft>
              <a:buFont typeface="Arial" panose="020B0604020202020204" pitchFamily="34" charset="0"/>
              <a:buChar char="•"/>
            </a:pPr>
            <a:r>
              <a:rPr lang="en-IN" sz="2400" dirty="0">
                <a:solidFill>
                  <a:srgbClr val="1530A6"/>
                </a:solidFill>
                <a:cs typeface="Times New Roman" panose="02020603050405020304" pitchFamily="18" charset="0"/>
              </a:rPr>
              <a:t>Duration:  5 years </a:t>
            </a:r>
          </a:p>
          <a:p>
            <a:pPr marL="342900" indent="-342900" algn="just">
              <a:spcAft>
                <a:spcPts val="600"/>
              </a:spcAft>
              <a:buFont typeface="Arial" panose="020B0604020202020204" pitchFamily="34" charset="0"/>
              <a:buChar char="•"/>
            </a:pPr>
            <a:r>
              <a:rPr lang="en-IN" sz="2400" dirty="0">
                <a:solidFill>
                  <a:srgbClr val="1530A6"/>
                </a:solidFill>
                <a:cs typeface="Times New Roman" panose="02020603050405020304" pitchFamily="18" charset="0"/>
              </a:rPr>
              <a:t>Participation of relevant industries/start-up is mandatory. </a:t>
            </a:r>
            <a:r>
              <a:rPr lang="en-IN" sz="2400" dirty="0">
                <a:solidFill>
                  <a:srgbClr val="1530A6"/>
                </a:solidFill>
                <a:ea typeface="Calibri" panose="020F0502020204030204" pitchFamily="34" charset="0"/>
                <a:cs typeface="Times New Roman" panose="02020603050405020304" pitchFamily="18" charset="0"/>
              </a:rPr>
              <a:t> </a:t>
            </a:r>
          </a:p>
          <a:p>
            <a:pPr marL="342900" indent="-342900" algn="just">
              <a:spcAft>
                <a:spcPts val="600"/>
              </a:spcAft>
              <a:buFont typeface="Arial" panose="020B0604020202020204" pitchFamily="34" charset="0"/>
              <a:buChar char="•"/>
            </a:pPr>
            <a:r>
              <a:rPr lang="en-IN" sz="2400" dirty="0">
                <a:solidFill>
                  <a:srgbClr val="1530A6"/>
                </a:solidFill>
                <a:ea typeface="Calibri" panose="020F0502020204030204" pitchFamily="34" charset="0"/>
                <a:cs typeface="Times New Roman" panose="02020603050405020304" pitchFamily="18" charset="0"/>
              </a:rPr>
              <a:t>Post-doctoral fellows </a:t>
            </a:r>
          </a:p>
          <a:p>
            <a:pPr marL="342900" indent="-342900" algn="just">
              <a:spcAft>
                <a:spcPts val="600"/>
              </a:spcAft>
              <a:buFont typeface="Arial" panose="020B0604020202020204" pitchFamily="34" charset="0"/>
              <a:buChar char="•"/>
            </a:pPr>
            <a:r>
              <a:rPr lang="en-IN" sz="2400" dirty="0">
                <a:solidFill>
                  <a:srgbClr val="1530A6"/>
                </a:solidFill>
                <a:ea typeface="Calibri" panose="020F0502020204030204" pitchFamily="34" charset="0"/>
                <a:cs typeface="Times New Roman" panose="02020603050405020304" pitchFamily="18" charset="0"/>
              </a:rPr>
              <a:t>Electric Vehicle (EV) Mission is the first priority area of focus under MAHA</a:t>
            </a:r>
          </a:p>
        </p:txBody>
      </p:sp>
      <p:cxnSp>
        <p:nvCxnSpPr>
          <p:cNvPr id="11" name="Straight Connector 10">
            <a:extLst>
              <a:ext uri="{FF2B5EF4-FFF2-40B4-BE49-F238E27FC236}">
                <a16:creationId xmlns:a16="http://schemas.microsoft.com/office/drawing/2014/main" id="{C73EB885-065C-0CF8-5BCF-8B870242FD29}"/>
              </a:ext>
            </a:extLst>
          </p:cNvPr>
          <p:cNvCxnSpPr/>
          <p:nvPr/>
        </p:nvCxnSpPr>
        <p:spPr>
          <a:xfrm>
            <a:off x="367748" y="3945579"/>
            <a:ext cx="1156130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17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A75B-F935-BBF7-0ADC-BB8D3C03C920}"/>
              </a:ext>
            </a:extLst>
          </p:cNvPr>
          <p:cNvSpPr>
            <a:spLocks noGrp="1"/>
          </p:cNvSpPr>
          <p:nvPr>
            <p:ph type="title"/>
          </p:nvPr>
        </p:nvSpPr>
        <p:spPr/>
        <p:txBody>
          <a:bodyPr/>
          <a:lstStyle/>
          <a:p>
            <a:r>
              <a:rPr lang="en-US" b="1" dirty="0"/>
              <a:t>Electric Vehicle Mission (EV-Mission)</a:t>
            </a:r>
          </a:p>
        </p:txBody>
      </p:sp>
      <p:sp>
        <p:nvSpPr>
          <p:cNvPr id="3" name="Content Placeholder 2">
            <a:extLst>
              <a:ext uri="{FF2B5EF4-FFF2-40B4-BE49-F238E27FC236}">
                <a16:creationId xmlns:a16="http://schemas.microsoft.com/office/drawing/2014/main" id="{09889E27-1E0F-0C1E-4FC6-D13FA04A72BE}"/>
              </a:ext>
            </a:extLst>
          </p:cNvPr>
          <p:cNvSpPr>
            <a:spLocks noGrp="1"/>
          </p:cNvSpPr>
          <p:nvPr>
            <p:ph idx="1"/>
          </p:nvPr>
        </p:nvSpPr>
        <p:spPr>
          <a:xfrm>
            <a:off x="280122" y="1042012"/>
            <a:ext cx="11653935" cy="5486400"/>
          </a:xfrm>
        </p:spPr>
        <p:txBody>
          <a:bodyPr/>
          <a:lstStyle/>
          <a:p>
            <a:pPr marL="0" indent="0" algn="just">
              <a:buNone/>
            </a:pPr>
            <a:r>
              <a:rPr lang="en-US" dirty="0">
                <a:latin typeface="Calibri" panose="020F0502020204030204" pitchFamily="34" charset="0"/>
                <a:ea typeface="Calibri" panose="020F0502020204030204" pitchFamily="34" charset="0"/>
              </a:rPr>
              <a:t>To</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promote</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research</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&amp;</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development</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of</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Electric</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Vehicle</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(EV)</a:t>
            </a:r>
            <a:r>
              <a:rPr lang="en-US"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adoption</a:t>
            </a:r>
            <a:r>
              <a:rPr lang="en-US" spc="-5"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in</a:t>
            </a:r>
            <a:r>
              <a:rPr lang="en-US" spc="-5" dirty="0">
                <a:latin typeface="Times New Roman" panose="02020603050405020304" pitchFamily="18"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rPr>
              <a:t>India.</a:t>
            </a:r>
            <a:r>
              <a:rPr lang="en-IN" dirty="0"/>
              <a:t> </a:t>
            </a:r>
            <a:endParaRPr lang="en-IN" sz="1800" dirty="0">
              <a:latin typeface="Calibri" panose="020F0502020204030204" pitchFamily="34" charset="0"/>
              <a:ea typeface="Calibri" panose="020F0502020204030204" pitchFamily="34" charset="0"/>
            </a:endParaRPr>
          </a:p>
          <a:p>
            <a:endParaRPr lang="en-US" dirty="0"/>
          </a:p>
        </p:txBody>
      </p:sp>
      <p:sp>
        <p:nvSpPr>
          <p:cNvPr id="5" name="Rectangle 4">
            <a:extLst>
              <a:ext uri="{FF2B5EF4-FFF2-40B4-BE49-F238E27FC236}">
                <a16:creationId xmlns:a16="http://schemas.microsoft.com/office/drawing/2014/main" id="{EAD38C00-8C78-F311-F95A-61112241F70E}"/>
              </a:ext>
            </a:extLst>
          </p:cNvPr>
          <p:cNvSpPr/>
          <p:nvPr/>
        </p:nvSpPr>
        <p:spPr>
          <a:xfrm>
            <a:off x="352670" y="1833186"/>
            <a:ext cx="11579087" cy="8249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400" dirty="0">
                <a:solidFill>
                  <a:srgbClr val="1530A6"/>
                </a:solidFill>
                <a:latin typeface="Calibri" panose="020F0502020204030204" pitchFamily="34" charset="0"/>
                <a:ea typeface="Calibri" panose="020F0502020204030204" pitchFamily="34" charset="0"/>
              </a:rPr>
              <a:t>Promoting</a:t>
            </a:r>
            <a:r>
              <a:rPr lang="en-US" sz="240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i="1" dirty="0" err="1">
                <a:solidFill>
                  <a:srgbClr val="1530A6"/>
                </a:solidFill>
                <a:latin typeface="Calibri" panose="020F0502020204030204" pitchFamily="34" charset="0"/>
                <a:ea typeface="Calibri" panose="020F0502020204030204" pitchFamily="34" charset="0"/>
              </a:rPr>
              <a:t>Atmanirbhar</a:t>
            </a:r>
            <a:r>
              <a:rPr lang="en-US" sz="240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i="1" dirty="0">
                <a:solidFill>
                  <a:srgbClr val="1530A6"/>
                </a:solidFill>
                <a:latin typeface="Calibri" panose="020F0502020204030204" pitchFamily="34" charset="0"/>
                <a:ea typeface="Calibri" panose="020F0502020204030204" pitchFamily="34" charset="0"/>
              </a:rPr>
              <a:t>Bharat</a:t>
            </a:r>
            <a:r>
              <a:rPr lang="en-US" sz="240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&amp; </a:t>
            </a:r>
            <a:r>
              <a:rPr lang="en-US" sz="2400" dirty="0">
                <a:solidFill>
                  <a:srgbClr val="1530A6"/>
                </a:solidFill>
                <a:latin typeface="Calibri" panose="020F0502020204030204" pitchFamily="34" charset="0"/>
                <a:ea typeface="Calibri" panose="020F0502020204030204" pitchFamily="34" charset="0"/>
              </a:rPr>
              <a:t>aligning</a:t>
            </a:r>
            <a:r>
              <a:rPr lang="en-US" sz="2400" spc="-1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1530A6"/>
                </a:solidFill>
                <a:latin typeface="Calibri" panose="020F0502020204030204" pitchFamily="34" charset="0"/>
                <a:ea typeface="Calibri" panose="020F0502020204030204" pitchFamily="34" charset="0"/>
              </a:rPr>
              <a:t>with</a:t>
            </a:r>
            <a:r>
              <a:rPr lang="en-US" sz="2400" spc="-1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1530A6"/>
                </a:solidFill>
                <a:latin typeface="Calibri" panose="020F0502020204030204" pitchFamily="34" charset="0"/>
                <a:ea typeface="Calibri" panose="020F0502020204030204" pitchFamily="34" charset="0"/>
              </a:rPr>
              <a:t>the</a:t>
            </a:r>
            <a:r>
              <a:rPr lang="en-US" sz="2400" spc="-15"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1530A6"/>
                </a:solidFill>
                <a:latin typeface="Calibri" panose="020F0502020204030204" pitchFamily="34" charset="0"/>
                <a:ea typeface="Calibri" panose="020F0502020204030204" pitchFamily="34" charset="0"/>
              </a:rPr>
              <a:t>goals</a:t>
            </a:r>
            <a:r>
              <a:rPr lang="en-US" sz="2400" spc="-1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1530A6"/>
                </a:solidFill>
                <a:latin typeface="Calibri" panose="020F0502020204030204" pitchFamily="34" charset="0"/>
                <a:ea typeface="Calibri" panose="020F0502020204030204" pitchFamily="34" charset="0"/>
              </a:rPr>
              <a:t>of</a:t>
            </a:r>
            <a:r>
              <a:rPr lang="en-US" sz="2400" spc="-5"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i="1" dirty="0" err="1">
                <a:solidFill>
                  <a:srgbClr val="1530A6"/>
                </a:solidFill>
                <a:latin typeface="Calibri" panose="020F0502020204030204" pitchFamily="34" charset="0"/>
                <a:ea typeface="Calibri" panose="020F0502020204030204" pitchFamily="34" charset="0"/>
              </a:rPr>
              <a:t>Viksit</a:t>
            </a:r>
            <a:r>
              <a:rPr lang="en-US" sz="2400" spc="-1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i="1" dirty="0">
                <a:solidFill>
                  <a:srgbClr val="1530A6"/>
                </a:solidFill>
                <a:latin typeface="Calibri" panose="020F0502020204030204" pitchFamily="34" charset="0"/>
                <a:ea typeface="Calibri" panose="020F0502020204030204" pitchFamily="34" charset="0"/>
              </a:rPr>
              <a:t>Bharat</a:t>
            </a:r>
            <a:r>
              <a:rPr lang="en-US" sz="2400" dirty="0">
                <a:solidFill>
                  <a:srgbClr val="1530A6"/>
                </a:solidFill>
                <a:latin typeface="Calibri" panose="020F0502020204030204" pitchFamily="34" charset="0"/>
                <a:ea typeface="Calibri" panose="020F0502020204030204" pitchFamily="34" charset="0"/>
              </a:rPr>
              <a:t>. </a:t>
            </a:r>
          </a:p>
          <a:p>
            <a:pPr marL="342900" indent="-342900" algn="just">
              <a:buFont typeface="Arial" panose="020B0604020202020204" pitchFamily="34" charset="0"/>
              <a:buChar char="•"/>
            </a:pPr>
            <a:r>
              <a:rPr lang="en-US" sz="2400" spc="-10" dirty="0">
                <a:solidFill>
                  <a:srgbClr val="1530A6"/>
                </a:solidFill>
                <a:latin typeface="Calibri" panose="020F0502020204030204" pitchFamily="34" charset="0"/>
                <a:ea typeface="Calibri" panose="020F0502020204030204" pitchFamily="34" charset="0"/>
                <a:cs typeface="Calibri" panose="020F0502020204030204" pitchFamily="34" charset="0"/>
              </a:rPr>
              <a:t>Positioning India as one of the global hubs for development of EV components. </a:t>
            </a:r>
            <a:r>
              <a:rPr lang="en-US" sz="2400" spc="-1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p>
        </p:txBody>
      </p:sp>
      <p:cxnSp>
        <p:nvCxnSpPr>
          <p:cNvPr id="6" name="Straight Connector 5">
            <a:extLst>
              <a:ext uri="{FF2B5EF4-FFF2-40B4-BE49-F238E27FC236}">
                <a16:creationId xmlns:a16="http://schemas.microsoft.com/office/drawing/2014/main" id="{C332B654-D961-F670-DD18-1AB2AA79A769}"/>
              </a:ext>
            </a:extLst>
          </p:cNvPr>
          <p:cNvCxnSpPr/>
          <p:nvPr/>
        </p:nvCxnSpPr>
        <p:spPr>
          <a:xfrm>
            <a:off x="372549" y="2886470"/>
            <a:ext cx="1156130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C97D5E-6064-D81F-7809-1AD6E1FD845C}"/>
              </a:ext>
            </a:extLst>
          </p:cNvPr>
          <p:cNvSpPr/>
          <p:nvPr/>
        </p:nvSpPr>
        <p:spPr>
          <a:xfrm>
            <a:off x="369235" y="3133002"/>
            <a:ext cx="11542643" cy="907941"/>
          </a:xfrm>
          <a:prstGeom prst="rect">
            <a:avLst/>
          </a:prstGeom>
          <a:ln>
            <a:solidFill>
              <a:schemeClr val="bg2">
                <a:lumMod val="90000"/>
              </a:schemeClr>
            </a:solidFill>
          </a:ln>
        </p:spPr>
        <p:txBody>
          <a:bodyPr wrap="square">
            <a:spAutoFit/>
          </a:bodyPr>
          <a:lstStyle/>
          <a:p>
            <a:pPr marL="342900" indent="-342900" algn="just">
              <a:spcBef>
                <a:spcPts val="600"/>
              </a:spcBef>
              <a:buFont typeface="Arial" panose="020B0604020202020204" pitchFamily="34" charset="0"/>
              <a:buChar char="•"/>
            </a:pPr>
            <a:r>
              <a:rPr lang="en-IN" sz="2400" dirty="0">
                <a:solidFill>
                  <a:srgbClr val="002060"/>
                </a:solidFill>
                <a:latin typeface="Calibri" panose="020F0502020204030204" pitchFamily="34" charset="0"/>
                <a:ea typeface="Calibri" panose="020F0502020204030204" pitchFamily="34" charset="0"/>
              </a:rPr>
              <a:t>B</a:t>
            </a:r>
            <a:r>
              <a:rPr lang="en-US" sz="2400" dirty="0">
                <a:latin typeface="Calibri" panose="020F0502020204030204" pitchFamily="34" charset="0"/>
                <a:ea typeface="Calibri" panose="020F0502020204030204" pitchFamily="34" charset="0"/>
              </a:rPr>
              <a:t>ridge</a:t>
            </a:r>
            <a:r>
              <a:rPr lang="en-US" sz="2400" spc="-15"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the</a:t>
            </a:r>
            <a:r>
              <a:rPr lang="en-US" sz="2400" spc="-15"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gaps</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through</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targeted</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research</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indigenization /</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value</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chain</a:t>
            </a:r>
            <a:r>
              <a:rPr lang="en-US" sz="2400" dirty="0">
                <a:latin typeface="Times New Roman" panose="02020603050405020304" pitchFamily="18"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rPr>
              <a:t>self-sufficiency.</a:t>
            </a:r>
          </a:p>
          <a:p>
            <a:pPr marL="342900" indent="-342900" algn="just">
              <a:spcBef>
                <a:spcPts val="600"/>
              </a:spcBef>
              <a:buFont typeface="Arial" panose="020B0604020202020204" pitchFamily="34" charset="0"/>
              <a:buChar char="•"/>
            </a:pPr>
            <a:r>
              <a:rPr lang="en-US" sz="2400" dirty="0">
                <a:latin typeface="Calibri" panose="020F0502020204030204" pitchFamily="34" charset="0"/>
                <a:ea typeface="Calibri" panose="020F0502020204030204" pitchFamily="34" charset="0"/>
              </a:rPr>
              <a:t>Aiming global leadership by working on areas not succeeded well anywhere globally.</a:t>
            </a:r>
          </a:p>
        </p:txBody>
      </p:sp>
      <p:cxnSp>
        <p:nvCxnSpPr>
          <p:cNvPr id="8" name="Straight Connector 7">
            <a:extLst>
              <a:ext uri="{FF2B5EF4-FFF2-40B4-BE49-F238E27FC236}">
                <a16:creationId xmlns:a16="http://schemas.microsoft.com/office/drawing/2014/main" id="{5F289A83-03E1-9983-2854-D67B3F7E6D87}"/>
              </a:ext>
            </a:extLst>
          </p:cNvPr>
          <p:cNvCxnSpPr/>
          <p:nvPr/>
        </p:nvCxnSpPr>
        <p:spPr>
          <a:xfrm>
            <a:off x="382179" y="4307979"/>
            <a:ext cx="1156130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1463FC-6D1F-6428-559C-3374C992494F}"/>
              </a:ext>
            </a:extLst>
          </p:cNvPr>
          <p:cNvSpPr/>
          <p:nvPr/>
        </p:nvSpPr>
        <p:spPr>
          <a:xfrm>
            <a:off x="382179" y="4515819"/>
            <a:ext cx="11579087" cy="8249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400" dirty="0">
                <a:solidFill>
                  <a:srgbClr val="1530A6"/>
                </a:solidFill>
              </a:rPr>
              <a:t>Fostering an eco system by </a:t>
            </a:r>
            <a:r>
              <a:rPr lang="en-US" sz="2400" dirty="0">
                <a:solidFill>
                  <a:srgbClr val="1530A6"/>
                </a:solidFill>
                <a:ea typeface="Calibri" panose="020F0502020204030204" pitchFamily="34" charset="0"/>
                <a:cs typeface="Calibri" panose="020F0502020204030204" pitchFamily="34" charset="0"/>
              </a:rPr>
              <a:t>R&amp;D in </a:t>
            </a:r>
            <a:r>
              <a:rPr lang="en-US" sz="2400" dirty="0">
                <a:solidFill>
                  <a:srgbClr val="1530A6"/>
                </a:solidFill>
                <a:ea typeface="Calibri" panose="020F0502020204030204" pitchFamily="34" charset="0"/>
              </a:rPr>
              <a:t>key</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ea typeface="Calibri" panose="020F0502020204030204" pitchFamily="34" charset="0"/>
              </a:rPr>
              <a:t>EV</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ea typeface="Calibri" panose="020F0502020204030204" pitchFamily="34" charset="0"/>
              </a:rPr>
              <a:t>components</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ea typeface="Calibri" panose="020F0502020204030204" pitchFamily="34" charset="0"/>
              </a:rPr>
              <a:t>such</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ea typeface="Calibri" panose="020F0502020204030204" pitchFamily="34" charset="0"/>
              </a:rPr>
              <a:t>as</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ea typeface="Calibri" panose="020F0502020204030204" pitchFamily="34" charset="0"/>
              </a:rPr>
              <a:t>batteries,</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C00000"/>
                </a:solidFill>
                <a:ea typeface="Calibri" panose="020F0502020204030204" pitchFamily="34" charset="0"/>
              </a:rPr>
              <a:t>motors</a:t>
            </a:r>
            <a:r>
              <a:rPr lang="en-US" sz="2400" dirty="0">
                <a:solidFill>
                  <a:srgbClr val="C00000"/>
                </a:solidFill>
                <a:ea typeface="Calibri" panose="020F0502020204030204" pitchFamily="34" charset="0"/>
                <a:cs typeface="Calibri" panose="020F0502020204030204" pitchFamily="34" charset="0"/>
              </a:rPr>
              <a:t> </a:t>
            </a:r>
            <a:r>
              <a:rPr lang="en-US" sz="2400" dirty="0">
                <a:solidFill>
                  <a:srgbClr val="C00000"/>
                </a:solidFill>
                <a:ea typeface="Calibri" panose="020F0502020204030204" pitchFamily="34" charset="0"/>
              </a:rPr>
              <a:t>and</a:t>
            </a:r>
            <a:r>
              <a:rPr lang="en-US" sz="2400" dirty="0">
                <a:solidFill>
                  <a:srgbClr val="C00000"/>
                </a:solidFill>
                <a:ea typeface="Calibri" panose="020F0502020204030204" pitchFamily="34" charset="0"/>
                <a:cs typeface="Calibri" panose="020F0502020204030204" pitchFamily="34" charset="0"/>
              </a:rPr>
              <a:t> </a:t>
            </a:r>
            <a:r>
              <a:rPr lang="en-US" sz="2400" dirty="0">
                <a:solidFill>
                  <a:srgbClr val="C00000"/>
                </a:solidFill>
                <a:ea typeface="Calibri" panose="020F0502020204030204" pitchFamily="34" charset="0"/>
              </a:rPr>
              <a:t>controllers</a:t>
            </a:r>
            <a:r>
              <a:rPr lang="en-US" sz="2400" dirty="0">
                <a:solidFill>
                  <a:srgbClr val="1530A6"/>
                </a:solidFill>
                <a:ea typeface="Calibri" panose="020F0502020204030204" pitchFamily="34" charset="0"/>
              </a:rPr>
              <a:t>,</a:t>
            </a:r>
            <a:r>
              <a:rPr lang="en-US" sz="2400" dirty="0">
                <a:solidFill>
                  <a:srgbClr val="1530A6"/>
                </a:solidFill>
                <a:ea typeface="Calibri" panose="020F0502020204030204" pitchFamily="34" charset="0"/>
                <a:cs typeface="Calibri" panose="020F0502020204030204" pitchFamily="34" charset="0"/>
              </a:rPr>
              <a:t> </a:t>
            </a:r>
            <a:r>
              <a:rPr lang="en-US" sz="2400" dirty="0">
                <a:solidFill>
                  <a:schemeClr val="tx1"/>
                </a:solidFill>
                <a:ea typeface="Calibri" panose="020F0502020204030204" pitchFamily="34" charset="0"/>
              </a:rPr>
              <a:t>power</a:t>
            </a:r>
            <a:r>
              <a:rPr lang="en-US" sz="2400" dirty="0">
                <a:solidFill>
                  <a:schemeClr val="tx1"/>
                </a:solidFill>
                <a:ea typeface="Calibri" panose="020F0502020204030204" pitchFamily="34" charset="0"/>
                <a:cs typeface="Calibri" panose="020F0502020204030204" pitchFamily="34" charset="0"/>
              </a:rPr>
              <a:t> </a:t>
            </a:r>
            <a:r>
              <a:rPr lang="en-US" sz="2400" dirty="0">
                <a:solidFill>
                  <a:schemeClr val="tx1"/>
                </a:solidFill>
                <a:ea typeface="Calibri" panose="020F0502020204030204" pitchFamily="34" charset="0"/>
              </a:rPr>
              <a:t>electronics</a:t>
            </a:r>
            <a:r>
              <a:rPr lang="en-US" sz="2400" dirty="0">
                <a:solidFill>
                  <a:srgbClr val="1530A6"/>
                </a:solidFill>
                <a:ea typeface="Calibri" panose="020F0502020204030204" pitchFamily="34" charset="0"/>
              </a:rPr>
              <a:t>,</a:t>
            </a:r>
            <a:r>
              <a:rPr lang="en-US" sz="2400" dirty="0">
                <a:solidFill>
                  <a:srgbClr val="1530A6"/>
                </a:solidFill>
                <a:ea typeface="Calibri" panose="020F0502020204030204" pitchFamily="34" charset="0"/>
                <a:cs typeface="Calibri" panose="020F0502020204030204" pitchFamily="34" charset="0"/>
              </a:rPr>
              <a:t> </a:t>
            </a:r>
            <a:r>
              <a:rPr lang="en-US" sz="2400" dirty="0">
                <a:solidFill>
                  <a:srgbClr val="1530A6"/>
                </a:solidFill>
                <a:latin typeface="Calibri" panose="020F0502020204030204" pitchFamily="34" charset="0"/>
                <a:ea typeface="Calibri" panose="020F0502020204030204" pitchFamily="34" charset="0"/>
              </a:rPr>
              <a:t>chargers,</a:t>
            </a:r>
            <a:r>
              <a:rPr lang="en-US" sz="2400" dirty="0">
                <a:solidFill>
                  <a:srgbClr val="1530A6"/>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C00000"/>
                </a:solidFill>
                <a:latin typeface="Calibri" panose="020F0502020204030204" pitchFamily="34" charset="0"/>
                <a:ea typeface="Calibri" panose="020F0502020204030204" pitchFamily="34" charset="0"/>
              </a:rPr>
              <a:t>grid</a:t>
            </a:r>
            <a:r>
              <a:rPr lang="en-US" sz="2400" dirty="0">
                <a:solidFill>
                  <a:srgbClr val="C00000"/>
                </a:solidFill>
                <a:latin typeface="Times New Roman" panose="02020603050405020304" pitchFamily="18" charset="0"/>
                <a:ea typeface="Calibri" panose="020F0502020204030204" pitchFamily="34" charset="0"/>
                <a:cs typeface="Calibri" panose="020F0502020204030204" pitchFamily="34" charset="0"/>
              </a:rPr>
              <a:t> </a:t>
            </a:r>
            <a:r>
              <a:rPr lang="en-US" sz="2400" dirty="0">
                <a:solidFill>
                  <a:srgbClr val="C00000"/>
                </a:solidFill>
                <a:latin typeface="Calibri" panose="020F0502020204030204" pitchFamily="34" charset="0"/>
                <a:ea typeface="Calibri" panose="020F0502020204030204" pitchFamily="34" charset="0"/>
              </a:rPr>
              <a:t>interface</a:t>
            </a:r>
            <a:r>
              <a:rPr lang="en-US" sz="2400" dirty="0">
                <a:solidFill>
                  <a:srgbClr val="C00000"/>
                </a:solidFill>
              </a:rPr>
              <a:t> </a:t>
            </a:r>
            <a:r>
              <a:rPr lang="en-US" sz="2400" dirty="0">
                <a:solidFill>
                  <a:srgbClr val="1530A6"/>
                </a:solidFill>
              </a:rPr>
              <a:t>etc.     </a:t>
            </a:r>
          </a:p>
        </p:txBody>
      </p:sp>
      <p:cxnSp>
        <p:nvCxnSpPr>
          <p:cNvPr id="10" name="Straight Connector 9">
            <a:extLst>
              <a:ext uri="{FF2B5EF4-FFF2-40B4-BE49-F238E27FC236}">
                <a16:creationId xmlns:a16="http://schemas.microsoft.com/office/drawing/2014/main" id="{EBD8E384-E013-391B-146A-8B592944B47C}"/>
              </a:ext>
            </a:extLst>
          </p:cNvPr>
          <p:cNvCxnSpPr/>
          <p:nvPr/>
        </p:nvCxnSpPr>
        <p:spPr>
          <a:xfrm>
            <a:off x="372550" y="1550041"/>
            <a:ext cx="1156130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4" name="Picture 6" descr="Free PSD transport template design">
            <a:extLst>
              <a:ext uri="{FF2B5EF4-FFF2-40B4-BE49-F238E27FC236}">
                <a16:creationId xmlns:a16="http://schemas.microsoft.com/office/drawing/2014/main" id="{1DE8174B-CA03-376C-C650-495BF687C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64" t="24950" r="12647" b="50000"/>
          <a:stretch/>
        </p:blipFill>
        <p:spPr bwMode="auto">
          <a:xfrm>
            <a:off x="2259106" y="5454594"/>
            <a:ext cx="7853082" cy="139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7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352420-6972-097E-2D6A-3D07F5049F5D}"/>
              </a:ext>
            </a:extLst>
          </p:cNvPr>
          <p:cNvSpPr txBox="1"/>
          <p:nvPr/>
        </p:nvSpPr>
        <p:spPr>
          <a:xfrm>
            <a:off x="373953" y="309930"/>
            <a:ext cx="3471147" cy="523220"/>
          </a:xfrm>
          <a:prstGeom prst="rect">
            <a:avLst/>
          </a:prstGeom>
          <a:noFill/>
          <a:ln>
            <a:noFill/>
          </a:ln>
          <a:effectLst/>
        </p:spPr>
        <p:txBody>
          <a:bodyPr wrap="square">
            <a:spAutoFit/>
          </a:bodyPr>
          <a:lstStyle/>
          <a:p>
            <a:pPr algn="ctr"/>
            <a:r>
              <a:rPr lang="en-IN" sz="2800" b="1" dirty="0">
                <a:solidFill>
                  <a:srgbClr val="0045AC"/>
                </a:solidFill>
                <a:ea typeface="Calibri" panose="020F0502020204030204" pitchFamily="34" charset="0"/>
              </a:rPr>
              <a:t>MAHA: EV Mission</a:t>
            </a:r>
            <a:endParaRPr lang="en-US" sz="2800" b="1" dirty="0">
              <a:solidFill>
                <a:srgbClr val="0045AC"/>
              </a:solidFill>
            </a:endParaRPr>
          </a:p>
        </p:txBody>
      </p:sp>
      <p:sp>
        <p:nvSpPr>
          <p:cNvPr id="9" name="TextBox 8">
            <a:extLst>
              <a:ext uri="{FF2B5EF4-FFF2-40B4-BE49-F238E27FC236}">
                <a16:creationId xmlns:a16="http://schemas.microsoft.com/office/drawing/2014/main" id="{BEE05F15-862C-DFB6-9692-8DE33C3102C0}"/>
              </a:ext>
            </a:extLst>
          </p:cNvPr>
          <p:cNvSpPr txBox="1"/>
          <p:nvPr/>
        </p:nvSpPr>
        <p:spPr>
          <a:xfrm>
            <a:off x="373954" y="961026"/>
            <a:ext cx="8377423" cy="1723549"/>
          </a:xfrm>
          <a:prstGeom prst="rect">
            <a:avLst/>
          </a:prstGeom>
          <a:noFill/>
        </p:spPr>
        <p:txBody>
          <a:bodyPr wrap="square">
            <a:spAutoFit/>
          </a:bodyPr>
          <a:lstStyle/>
          <a:p>
            <a:pPr marL="274632" lvl="1" indent="-274632">
              <a:spcAft>
                <a:spcPts val="600"/>
              </a:spcAft>
              <a:buFont typeface="Arial" panose="020B0604020202020204" pitchFamily="34" charset="0"/>
              <a:buChar char="•"/>
            </a:pPr>
            <a:r>
              <a:rPr lang="en-US" sz="2400" dirty="0"/>
              <a:t>Support state-of-the-art research to develop EV technologies and capabilities in consortium mode</a:t>
            </a:r>
          </a:p>
          <a:p>
            <a:pPr marL="274632" lvl="1" indent="-274632">
              <a:spcAft>
                <a:spcPts val="600"/>
              </a:spcAft>
              <a:buFont typeface="Arial" panose="020B0604020202020204" pitchFamily="34" charset="0"/>
              <a:buChar char="•"/>
            </a:pPr>
            <a:r>
              <a:rPr lang="en-US" sz="2400" dirty="0"/>
              <a:t>Call announced in Oct 2024</a:t>
            </a:r>
          </a:p>
          <a:p>
            <a:pPr marL="274632" lvl="1" indent="-274632">
              <a:spcAft>
                <a:spcPts val="600"/>
              </a:spcAft>
              <a:buFont typeface="Arial" panose="020B0604020202020204" pitchFamily="34" charset="0"/>
              <a:buChar char="•"/>
            </a:pPr>
            <a:r>
              <a:rPr lang="en-US" sz="2400" dirty="0"/>
              <a:t>Seven consortia-mode projects called </a:t>
            </a:r>
            <a:r>
              <a:rPr lang="en-US" sz="2400" dirty="0" err="1"/>
              <a:t>eNodes</a:t>
            </a:r>
            <a:r>
              <a:rPr lang="en-US" sz="2400" dirty="0"/>
              <a:t> supported</a:t>
            </a:r>
          </a:p>
        </p:txBody>
      </p:sp>
      <p:sp>
        <p:nvSpPr>
          <p:cNvPr id="10" name="Rectangle 9">
            <a:extLst>
              <a:ext uri="{FF2B5EF4-FFF2-40B4-BE49-F238E27FC236}">
                <a16:creationId xmlns:a16="http://schemas.microsoft.com/office/drawing/2014/main" id="{F7686393-88DB-7EE9-0AB9-A31B1367FB2A}"/>
              </a:ext>
            </a:extLst>
          </p:cNvPr>
          <p:cNvSpPr/>
          <p:nvPr/>
        </p:nvSpPr>
        <p:spPr>
          <a:xfrm>
            <a:off x="373953" y="3294326"/>
            <a:ext cx="2731235" cy="669103"/>
          </a:xfrm>
          <a:prstGeom prst="rect">
            <a:avLst/>
          </a:prstGeom>
          <a:solidFill>
            <a:srgbClr val="CCECFF"/>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Tropical EV Batteries and Battery Cells</a:t>
            </a:r>
          </a:p>
        </p:txBody>
      </p:sp>
      <p:sp>
        <p:nvSpPr>
          <p:cNvPr id="12" name="Rectangle 11">
            <a:extLst>
              <a:ext uri="{FF2B5EF4-FFF2-40B4-BE49-F238E27FC236}">
                <a16:creationId xmlns:a16="http://schemas.microsoft.com/office/drawing/2014/main" id="{5B744559-C342-6B09-C680-0F33F28E6149}"/>
              </a:ext>
            </a:extLst>
          </p:cNvPr>
          <p:cNvSpPr/>
          <p:nvPr/>
        </p:nvSpPr>
        <p:spPr>
          <a:xfrm>
            <a:off x="3105188" y="3313136"/>
            <a:ext cx="8583829" cy="650072"/>
          </a:xfrm>
          <a:prstGeom prst="rect">
            <a:avLst/>
          </a:prstGeom>
          <a:solidFill>
            <a:srgbClr val="F0F4F4"/>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891" indent="-342891">
              <a:spcAft>
                <a:spcPts val="300"/>
              </a:spcAft>
              <a:buAutoNum type="arabicPeriod"/>
            </a:pPr>
            <a:r>
              <a:rPr lang="en-US" sz="1400" dirty="0">
                <a:solidFill>
                  <a:schemeClr val="tx1"/>
                </a:solidFill>
              </a:rPr>
              <a:t>Indian Institute of Technology (BHU)</a:t>
            </a:r>
          </a:p>
          <a:p>
            <a:pPr marL="342891" indent="-342891">
              <a:spcAft>
                <a:spcPts val="300"/>
              </a:spcAft>
              <a:buAutoNum type="arabicPeriod"/>
            </a:pPr>
            <a:r>
              <a:rPr lang="en-IN" sz="1400" dirty="0">
                <a:solidFill>
                  <a:schemeClr val="tx1"/>
                </a:solidFill>
                <a:ea typeface="Times New Roman" panose="02020603050405020304" pitchFamily="18" charset="0"/>
              </a:rPr>
              <a:t>ARCI, Hyderabad </a:t>
            </a:r>
            <a:endParaRPr lang="en-US" sz="1400" dirty="0">
              <a:solidFill>
                <a:schemeClr val="tx1"/>
              </a:solidFill>
            </a:endParaRPr>
          </a:p>
          <a:p>
            <a:pPr>
              <a:spcAft>
                <a:spcPts val="300"/>
              </a:spcAft>
            </a:pPr>
            <a:endParaRPr lang="en-US" sz="1400" dirty="0">
              <a:solidFill>
                <a:schemeClr val="tx1"/>
              </a:solidFill>
            </a:endParaRPr>
          </a:p>
        </p:txBody>
      </p:sp>
      <p:sp>
        <p:nvSpPr>
          <p:cNvPr id="13" name="Rectangle 12">
            <a:extLst>
              <a:ext uri="{FF2B5EF4-FFF2-40B4-BE49-F238E27FC236}">
                <a16:creationId xmlns:a16="http://schemas.microsoft.com/office/drawing/2014/main" id="{DD4CD199-30C0-2FAF-4353-A9528F44FC0D}"/>
              </a:ext>
            </a:extLst>
          </p:cNvPr>
          <p:cNvSpPr/>
          <p:nvPr/>
        </p:nvSpPr>
        <p:spPr>
          <a:xfrm>
            <a:off x="373953" y="4067789"/>
            <a:ext cx="2731235" cy="1044000"/>
          </a:xfrm>
          <a:prstGeom prst="rect">
            <a:avLst/>
          </a:prstGeom>
          <a:solidFill>
            <a:srgbClr val="CCECFF"/>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Power Electronics, Machines and Drives</a:t>
            </a:r>
          </a:p>
        </p:txBody>
      </p:sp>
      <p:sp>
        <p:nvSpPr>
          <p:cNvPr id="14" name="Rectangle 13">
            <a:extLst>
              <a:ext uri="{FF2B5EF4-FFF2-40B4-BE49-F238E27FC236}">
                <a16:creationId xmlns:a16="http://schemas.microsoft.com/office/drawing/2014/main" id="{8D455FB7-DAE8-CF02-01C4-4E40032E8DC2}"/>
              </a:ext>
            </a:extLst>
          </p:cNvPr>
          <p:cNvSpPr/>
          <p:nvPr/>
        </p:nvSpPr>
        <p:spPr>
          <a:xfrm>
            <a:off x="3105188" y="4057508"/>
            <a:ext cx="8583829" cy="1044000"/>
          </a:xfrm>
          <a:prstGeom prst="rect">
            <a:avLst/>
          </a:prstGeom>
          <a:solidFill>
            <a:srgbClr val="F0F4F4"/>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891" indent="-342891">
              <a:spcAft>
                <a:spcPts val="300"/>
              </a:spcAft>
              <a:buAutoNum type="arabicPeriod"/>
            </a:pPr>
            <a:r>
              <a:rPr lang="en-US" sz="1400" dirty="0">
                <a:solidFill>
                  <a:schemeClr val="tx1"/>
                </a:solidFill>
              </a:rPr>
              <a:t>Indian Institute of Technology Bombay</a:t>
            </a:r>
          </a:p>
          <a:p>
            <a:pPr marL="342891" indent="-342891">
              <a:spcAft>
                <a:spcPts val="300"/>
              </a:spcAft>
              <a:buAutoNum type="arabicPeriod"/>
            </a:pPr>
            <a:r>
              <a:rPr lang="en-IN" sz="1400" dirty="0">
                <a:solidFill>
                  <a:srgbClr val="000000"/>
                </a:solidFill>
                <a:ea typeface="Times New Roman" panose="02020603050405020304" pitchFamily="18" charset="0"/>
              </a:rPr>
              <a:t>CSIR-Central Electronics Engineering Research Institute (CSIR-CEERI), </a:t>
            </a:r>
            <a:r>
              <a:rPr lang="en-IN" sz="1400" dirty="0" err="1">
                <a:solidFill>
                  <a:srgbClr val="000000"/>
                </a:solidFill>
                <a:ea typeface="Times New Roman" panose="02020603050405020304" pitchFamily="18" charset="0"/>
              </a:rPr>
              <a:t>Pilani</a:t>
            </a:r>
            <a:r>
              <a:rPr lang="en-IN" sz="1400" dirty="0">
                <a:solidFill>
                  <a:srgbClr val="000000"/>
                </a:solidFill>
                <a:ea typeface="Times New Roman" panose="02020603050405020304" pitchFamily="18" charset="0"/>
              </a:rPr>
              <a:t> </a:t>
            </a:r>
          </a:p>
          <a:p>
            <a:pPr marL="342891" indent="-342891">
              <a:spcAft>
                <a:spcPts val="300"/>
              </a:spcAft>
              <a:buFontTx/>
              <a:buAutoNum type="arabicPeriod"/>
            </a:pPr>
            <a:r>
              <a:rPr lang="en-US" sz="1400" dirty="0">
                <a:solidFill>
                  <a:schemeClr val="tx1"/>
                </a:solidFill>
              </a:rPr>
              <a:t>National Institute of Technology Karnataka, </a:t>
            </a:r>
            <a:r>
              <a:rPr lang="en-US" sz="1400" dirty="0" err="1">
                <a:solidFill>
                  <a:schemeClr val="tx1"/>
                </a:solidFill>
              </a:rPr>
              <a:t>Surathkal</a:t>
            </a:r>
            <a:endParaRPr lang="en-US" sz="1400" dirty="0">
              <a:solidFill>
                <a:schemeClr val="tx1"/>
              </a:solidFill>
            </a:endParaRPr>
          </a:p>
          <a:p>
            <a:pPr marL="342891" indent="-342891">
              <a:spcAft>
                <a:spcPts val="300"/>
              </a:spcAft>
              <a:buAutoNum type="arabicPeriod"/>
            </a:pPr>
            <a:endParaRPr lang="en-US" sz="1400" dirty="0">
              <a:solidFill>
                <a:schemeClr val="tx1"/>
              </a:solidFill>
            </a:endParaRPr>
          </a:p>
        </p:txBody>
      </p:sp>
      <p:sp>
        <p:nvSpPr>
          <p:cNvPr id="16" name="Rectangle 15">
            <a:extLst>
              <a:ext uri="{FF2B5EF4-FFF2-40B4-BE49-F238E27FC236}">
                <a16:creationId xmlns:a16="http://schemas.microsoft.com/office/drawing/2014/main" id="{39183E8A-8BA5-0F82-9E66-1C4907DC2AC5}"/>
              </a:ext>
            </a:extLst>
          </p:cNvPr>
          <p:cNvSpPr/>
          <p:nvPr/>
        </p:nvSpPr>
        <p:spPr>
          <a:xfrm>
            <a:off x="373953" y="5239666"/>
            <a:ext cx="2731235" cy="756641"/>
          </a:xfrm>
          <a:prstGeom prst="rect">
            <a:avLst/>
          </a:prstGeom>
          <a:solidFill>
            <a:srgbClr val="CCECFF"/>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rPr>
              <a:t>EV Charging  Infrastructure</a:t>
            </a:r>
          </a:p>
        </p:txBody>
      </p:sp>
      <p:sp>
        <p:nvSpPr>
          <p:cNvPr id="19" name="Rectangle 18">
            <a:extLst>
              <a:ext uri="{FF2B5EF4-FFF2-40B4-BE49-F238E27FC236}">
                <a16:creationId xmlns:a16="http://schemas.microsoft.com/office/drawing/2014/main" id="{86B4F078-F8FC-DE41-840A-504B5D390C59}"/>
              </a:ext>
            </a:extLst>
          </p:cNvPr>
          <p:cNvSpPr/>
          <p:nvPr/>
        </p:nvSpPr>
        <p:spPr>
          <a:xfrm>
            <a:off x="3105188" y="5239664"/>
            <a:ext cx="8583829" cy="756643"/>
          </a:xfrm>
          <a:prstGeom prst="rect">
            <a:avLst/>
          </a:prstGeom>
          <a:solidFill>
            <a:srgbClr val="F0F4F4"/>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891" indent="-342891">
              <a:spcAft>
                <a:spcPts val="300"/>
              </a:spcAft>
              <a:buAutoNum type="arabicPeriod"/>
            </a:pPr>
            <a:r>
              <a:rPr lang="en-US" sz="1400" dirty="0">
                <a:solidFill>
                  <a:schemeClr val="tx1"/>
                </a:solidFill>
                <a:ea typeface="Times New Roman" panose="02020603050405020304" pitchFamily="18" charset="0"/>
              </a:rPr>
              <a:t>Indian Institute of Technology Kanpur</a:t>
            </a:r>
          </a:p>
          <a:p>
            <a:pPr marL="342891" indent="-342891">
              <a:spcAft>
                <a:spcPts val="300"/>
              </a:spcAft>
              <a:buAutoNum type="arabicPeriod"/>
            </a:pPr>
            <a:r>
              <a:rPr lang="en-US" sz="1400" dirty="0">
                <a:solidFill>
                  <a:schemeClr val="tx1"/>
                </a:solidFill>
              </a:rPr>
              <a:t>Indian Institute of Technology Kharagpur</a:t>
            </a:r>
          </a:p>
          <a:p>
            <a:pPr>
              <a:spcAft>
                <a:spcPts val="300"/>
              </a:spcAft>
            </a:pPr>
            <a:endParaRPr lang="en-US" sz="1400" dirty="0">
              <a:solidFill>
                <a:schemeClr val="tx1"/>
              </a:solidFill>
            </a:endParaRPr>
          </a:p>
        </p:txBody>
      </p:sp>
      <p:sp>
        <p:nvSpPr>
          <p:cNvPr id="20" name="Rectangle 19">
            <a:extLst>
              <a:ext uri="{FF2B5EF4-FFF2-40B4-BE49-F238E27FC236}">
                <a16:creationId xmlns:a16="http://schemas.microsoft.com/office/drawing/2014/main" id="{3A016206-DBF4-4491-ABFB-FD7E23EE295A}"/>
              </a:ext>
            </a:extLst>
          </p:cNvPr>
          <p:cNvSpPr/>
          <p:nvPr/>
        </p:nvSpPr>
        <p:spPr>
          <a:xfrm>
            <a:off x="373953" y="2716657"/>
            <a:ext cx="2731235" cy="492607"/>
          </a:xfrm>
          <a:prstGeom prst="rect">
            <a:avLst/>
          </a:prstGeom>
          <a:solidFill>
            <a:srgbClr val="F0F4F4"/>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Thrust Areas</a:t>
            </a:r>
          </a:p>
        </p:txBody>
      </p:sp>
      <p:sp>
        <p:nvSpPr>
          <p:cNvPr id="21" name="Rectangle 20">
            <a:extLst>
              <a:ext uri="{FF2B5EF4-FFF2-40B4-BE49-F238E27FC236}">
                <a16:creationId xmlns:a16="http://schemas.microsoft.com/office/drawing/2014/main" id="{F09F4C54-FD31-8F4E-C18A-B7D29012834E}"/>
              </a:ext>
            </a:extLst>
          </p:cNvPr>
          <p:cNvSpPr/>
          <p:nvPr/>
        </p:nvSpPr>
        <p:spPr>
          <a:xfrm>
            <a:off x="3105188" y="2723661"/>
            <a:ext cx="8583829" cy="478596"/>
          </a:xfrm>
          <a:prstGeom prst="rect">
            <a:avLst/>
          </a:prstGeom>
          <a:solidFill>
            <a:srgbClr val="CCECFF"/>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300"/>
              </a:spcAft>
            </a:pPr>
            <a:r>
              <a:rPr lang="en-US" sz="1400" b="1" dirty="0" err="1">
                <a:solidFill>
                  <a:schemeClr val="tx1"/>
                </a:solidFill>
              </a:rPr>
              <a:t>eNodes</a:t>
            </a:r>
            <a:r>
              <a:rPr lang="en-US" sz="1400" b="1" dirty="0">
                <a:solidFill>
                  <a:schemeClr val="tx1"/>
                </a:solidFill>
              </a:rPr>
              <a:t> Supported</a:t>
            </a:r>
          </a:p>
        </p:txBody>
      </p:sp>
      <p:pic>
        <p:nvPicPr>
          <p:cNvPr id="3" name="Picture 2">
            <a:extLst>
              <a:ext uri="{FF2B5EF4-FFF2-40B4-BE49-F238E27FC236}">
                <a16:creationId xmlns:a16="http://schemas.microsoft.com/office/drawing/2014/main" id="{6D1750BC-33D9-586E-6118-D4A39F5DC671}"/>
              </a:ext>
            </a:extLst>
          </p:cNvPr>
          <p:cNvPicPr>
            <a:picLocks noChangeAspect="1"/>
          </p:cNvPicPr>
          <p:nvPr/>
        </p:nvPicPr>
        <p:blipFill>
          <a:blip r:embed="rId2"/>
          <a:stretch>
            <a:fillRect/>
          </a:stretch>
        </p:blipFill>
        <p:spPr>
          <a:xfrm>
            <a:off x="8825136" y="1"/>
            <a:ext cx="3150565" cy="2714255"/>
          </a:xfrm>
          <a:prstGeom prst="rect">
            <a:avLst/>
          </a:prstGeom>
        </p:spPr>
      </p:pic>
      <p:sp>
        <p:nvSpPr>
          <p:cNvPr id="2" name="Google Shape;117;p16">
            <a:extLst>
              <a:ext uri="{FF2B5EF4-FFF2-40B4-BE49-F238E27FC236}">
                <a16:creationId xmlns:a16="http://schemas.microsoft.com/office/drawing/2014/main" id="{A6B3951E-43BD-0113-F535-A28A1729FCA1}"/>
              </a:ext>
            </a:extLst>
          </p:cNvPr>
          <p:cNvSpPr/>
          <p:nvPr/>
        </p:nvSpPr>
        <p:spPr>
          <a:xfrm>
            <a:off x="5313003" y="161420"/>
            <a:ext cx="3033900" cy="526800"/>
          </a:xfrm>
          <a:prstGeom prst="roundRect">
            <a:avLst>
              <a:gd name="adj" fmla="val 16667"/>
            </a:avLst>
          </a:prstGeom>
          <a:gradFill>
            <a:gsLst>
              <a:gs pos="0">
                <a:srgbClr val="CC41BD"/>
              </a:gs>
              <a:gs pos="100000">
                <a:srgbClr val="682261"/>
              </a:gs>
            </a:gsLst>
            <a:path path="circle">
              <a:fillToRect l="50000" t="50000" r="50000" b="50000"/>
            </a:path>
            <a:tileRect/>
          </a:gradFill>
          <a:ln w="9525" cap="flat" cmpd="sng">
            <a:solidFill>
              <a:srgbClr val="094174"/>
            </a:solidFill>
            <a:prstDash val="solid"/>
            <a:round/>
            <a:headEnd type="none" w="sm" len="sm"/>
            <a:tailEnd type="none" w="sm" len="sm"/>
          </a:ln>
        </p:spPr>
        <p:txBody>
          <a:bodyPr spcFirstLastPara="1" wrap="square" lIns="121900" tIns="121900" rIns="121900" bIns="121900" anchor="ctr" anchorCtr="0">
            <a:noAutofit/>
          </a:bodyPr>
          <a:lstStyle/>
          <a:p>
            <a:pPr algn="ctr" defTabSz="914377">
              <a:defRPr/>
            </a:pPr>
            <a:r>
              <a:rPr lang="en-US" sz="2400" b="1" dirty="0">
                <a:solidFill>
                  <a:prstClr val="white"/>
                </a:solidFill>
                <a:latin typeface="Calibri" panose="020F0502020204030204"/>
              </a:rPr>
              <a:t>ANRF: Vertical</a:t>
            </a:r>
            <a:endParaRPr sz="2400" b="1" dirty="0">
              <a:solidFill>
                <a:prstClr val="white"/>
              </a:solidFill>
              <a:latin typeface="Calibri" panose="020F0502020204030204"/>
            </a:endParaRPr>
          </a:p>
        </p:txBody>
      </p:sp>
    </p:spTree>
    <p:extLst>
      <p:ext uri="{BB962C8B-B14F-4D97-AF65-F5344CB8AC3E}">
        <p14:creationId xmlns:p14="http://schemas.microsoft.com/office/powerpoint/2010/main" val="109203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A200FD-ED28-13A7-C85F-3544426F796C}"/>
              </a:ext>
            </a:extLst>
          </p:cNvPr>
          <p:cNvPicPr>
            <a:picLocks noChangeAspect="1"/>
          </p:cNvPicPr>
          <p:nvPr/>
        </p:nvPicPr>
        <p:blipFill>
          <a:blip r:embed="rId2"/>
          <a:stretch>
            <a:fillRect/>
          </a:stretch>
        </p:blipFill>
        <p:spPr>
          <a:xfrm>
            <a:off x="2672358" y="0"/>
            <a:ext cx="6847284" cy="6858000"/>
          </a:xfrm>
          <a:prstGeom prst="rect">
            <a:avLst/>
          </a:prstGeom>
        </p:spPr>
      </p:pic>
    </p:spTree>
    <p:extLst>
      <p:ext uri="{BB962C8B-B14F-4D97-AF65-F5344CB8AC3E}">
        <p14:creationId xmlns:p14="http://schemas.microsoft.com/office/powerpoint/2010/main" val="184630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6C63DB4-AFFE-9296-3D3F-CC3D06AEEBA7}"/>
              </a:ext>
            </a:extLst>
          </p:cNvPr>
          <p:cNvSpPr>
            <a:spLocks noChangeAspect="1"/>
          </p:cNvSpPr>
          <p:nvPr/>
        </p:nvSpPr>
        <p:spPr>
          <a:xfrm>
            <a:off x="417744" y="185981"/>
            <a:ext cx="2476001" cy="2476001"/>
          </a:xfrm>
          <a:prstGeom prst="ellipse">
            <a:avLst/>
          </a:prstGeom>
          <a:solidFill>
            <a:srgbClr val="D2F1FB"/>
          </a:solid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Oval 6">
            <a:extLst>
              <a:ext uri="{FF2B5EF4-FFF2-40B4-BE49-F238E27FC236}">
                <a16:creationId xmlns:a16="http://schemas.microsoft.com/office/drawing/2014/main" id="{A7E8CBC2-F9CB-2C23-3CA7-8E4E68E2C9F0}"/>
              </a:ext>
            </a:extLst>
          </p:cNvPr>
          <p:cNvSpPr>
            <a:spLocks noChangeAspect="1"/>
          </p:cNvSpPr>
          <p:nvPr/>
        </p:nvSpPr>
        <p:spPr>
          <a:xfrm>
            <a:off x="2064744" y="185981"/>
            <a:ext cx="2476001" cy="2476001"/>
          </a:xfrm>
          <a:prstGeom prst="ellipse">
            <a:avLst/>
          </a:prstGeom>
          <a:solidFill>
            <a:srgbClr val="FFFBAA"/>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C1F8E526-BEBB-ECEA-79FA-ADE3A87DC368}"/>
              </a:ext>
            </a:extLst>
          </p:cNvPr>
          <p:cNvSpPr txBox="1"/>
          <p:nvPr/>
        </p:nvSpPr>
        <p:spPr>
          <a:xfrm>
            <a:off x="684200" y="1150677"/>
            <a:ext cx="1114085" cy="461665"/>
          </a:xfrm>
          <a:prstGeom prst="rect">
            <a:avLst/>
          </a:prstGeom>
          <a:noFill/>
        </p:spPr>
        <p:txBody>
          <a:bodyPr wrap="square" rtlCol="0">
            <a:spAutoFit/>
          </a:bodyPr>
          <a:lstStyle/>
          <a:p>
            <a:r>
              <a:rPr lang="en-US" sz="1200" dirty="0">
                <a:solidFill>
                  <a:srgbClr val="0432FF"/>
                </a:solidFill>
                <a:latin typeface="Futura Medium" panose="020B0602020204020303" pitchFamily="34" charset="-79"/>
                <a:cs typeface="Futura Medium" panose="020B0602020204020303" pitchFamily="34" charset="-79"/>
              </a:rPr>
              <a:t>Science &amp; Engineering</a:t>
            </a:r>
          </a:p>
        </p:txBody>
      </p:sp>
      <p:sp>
        <p:nvSpPr>
          <p:cNvPr id="22" name="TextBox 21">
            <a:extLst>
              <a:ext uri="{FF2B5EF4-FFF2-40B4-BE49-F238E27FC236}">
                <a16:creationId xmlns:a16="http://schemas.microsoft.com/office/drawing/2014/main" id="{20D48CB3-06BF-1B09-3E5A-DAFCB9AE0994}"/>
              </a:ext>
            </a:extLst>
          </p:cNvPr>
          <p:cNvSpPr txBox="1"/>
          <p:nvPr/>
        </p:nvSpPr>
        <p:spPr>
          <a:xfrm>
            <a:off x="3064199" y="1094439"/>
            <a:ext cx="1321768" cy="461665"/>
          </a:xfrm>
          <a:prstGeom prst="rect">
            <a:avLst/>
          </a:prstGeom>
          <a:noFill/>
        </p:spPr>
        <p:txBody>
          <a:bodyPr wrap="square" rtlCol="0">
            <a:spAutoFit/>
          </a:bodyPr>
          <a:lstStyle/>
          <a:p>
            <a:r>
              <a:rPr lang="en-US" sz="1200" dirty="0">
                <a:solidFill>
                  <a:srgbClr val="7A4300"/>
                </a:solidFill>
                <a:latin typeface="Futura Medium" panose="020B0602020204020303" pitchFamily="34" charset="-79"/>
                <a:cs typeface="Futura Medium" panose="020B0602020204020303" pitchFamily="34" charset="-79"/>
              </a:rPr>
              <a:t>Social Sciences &amp; Humanities</a:t>
            </a:r>
          </a:p>
        </p:txBody>
      </p:sp>
      <p:sp>
        <p:nvSpPr>
          <p:cNvPr id="34" name="Freeform 33">
            <a:extLst>
              <a:ext uri="{FF2B5EF4-FFF2-40B4-BE49-F238E27FC236}">
                <a16:creationId xmlns:a16="http://schemas.microsoft.com/office/drawing/2014/main" id="{48706470-F2DC-D603-8937-00B9D485DEA6}"/>
              </a:ext>
            </a:extLst>
          </p:cNvPr>
          <p:cNvSpPr>
            <a:spLocks noChangeAspect="1"/>
          </p:cNvSpPr>
          <p:nvPr/>
        </p:nvSpPr>
        <p:spPr>
          <a:xfrm>
            <a:off x="1903345" y="408183"/>
            <a:ext cx="990400" cy="1977431"/>
          </a:xfrm>
          <a:custGeom>
            <a:avLst/>
            <a:gdLst>
              <a:gd name="connsiteX0" fmla="*/ 549000 w 1098000"/>
              <a:gd name="connsiteY0" fmla="*/ 0 h 2192264"/>
              <a:gd name="connsiteX1" fmla="*/ 598538 w 1098000"/>
              <a:gd name="connsiteY1" fmla="*/ 37044 h 2192264"/>
              <a:gd name="connsiteX2" fmla="*/ 1098000 w 1098000"/>
              <a:gd name="connsiteY2" fmla="*/ 1096132 h 2192264"/>
              <a:gd name="connsiteX3" fmla="*/ 598538 w 1098000"/>
              <a:gd name="connsiteY3" fmla="*/ 2155220 h 2192264"/>
              <a:gd name="connsiteX4" fmla="*/ 549000 w 1098000"/>
              <a:gd name="connsiteY4" fmla="*/ 2192264 h 2192264"/>
              <a:gd name="connsiteX5" fmla="*/ 499462 w 1098000"/>
              <a:gd name="connsiteY5" fmla="*/ 2155220 h 2192264"/>
              <a:gd name="connsiteX6" fmla="*/ 0 w 1098000"/>
              <a:gd name="connsiteY6" fmla="*/ 1096132 h 2192264"/>
              <a:gd name="connsiteX7" fmla="*/ 499462 w 1098000"/>
              <a:gd name="connsiteY7" fmla="*/ 37044 h 2192264"/>
              <a:gd name="connsiteX8" fmla="*/ 549000 w 1098000"/>
              <a:gd name="connsiteY8" fmla="*/ 0 h 219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000" h="2192264">
                <a:moveTo>
                  <a:pt x="549000" y="0"/>
                </a:moveTo>
                <a:lnTo>
                  <a:pt x="598538" y="37044"/>
                </a:lnTo>
                <a:cubicBezTo>
                  <a:pt x="903572" y="288781"/>
                  <a:pt x="1098000" y="669751"/>
                  <a:pt x="1098000" y="1096132"/>
                </a:cubicBezTo>
                <a:cubicBezTo>
                  <a:pt x="1098000" y="1522513"/>
                  <a:pt x="903572" y="1903483"/>
                  <a:pt x="598538" y="2155220"/>
                </a:cubicBezTo>
                <a:lnTo>
                  <a:pt x="549000" y="2192264"/>
                </a:lnTo>
                <a:lnTo>
                  <a:pt x="499462" y="2155220"/>
                </a:lnTo>
                <a:cubicBezTo>
                  <a:pt x="194428" y="1903483"/>
                  <a:pt x="0" y="1522513"/>
                  <a:pt x="0" y="1096132"/>
                </a:cubicBezTo>
                <a:cubicBezTo>
                  <a:pt x="0" y="669751"/>
                  <a:pt x="194428" y="288781"/>
                  <a:pt x="499462" y="37044"/>
                </a:cubicBezTo>
                <a:lnTo>
                  <a:pt x="549000" y="0"/>
                </a:lnTo>
                <a:close/>
              </a:path>
            </a:pathLst>
          </a:custGeom>
          <a:solidFill>
            <a:srgbClr val="0C797A">
              <a:alpha val="68000"/>
            </a:srgbClr>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5" name="Freeform 34">
            <a:extLst>
              <a:ext uri="{FF2B5EF4-FFF2-40B4-BE49-F238E27FC236}">
                <a16:creationId xmlns:a16="http://schemas.microsoft.com/office/drawing/2014/main" id="{7FA14DE5-BDE7-4F14-F967-B7F4F36ECCD9}"/>
              </a:ext>
            </a:extLst>
          </p:cNvPr>
          <p:cNvSpPr>
            <a:spLocks noChangeAspect="1"/>
          </p:cNvSpPr>
          <p:nvPr/>
        </p:nvSpPr>
        <p:spPr>
          <a:xfrm>
            <a:off x="1912401" y="432583"/>
            <a:ext cx="990400" cy="1977431"/>
          </a:xfrm>
          <a:custGeom>
            <a:avLst/>
            <a:gdLst>
              <a:gd name="connsiteX0" fmla="*/ 549000 w 1098000"/>
              <a:gd name="connsiteY0" fmla="*/ 0 h 2192264"/>
              <a:gd name="connsiteX1" fmla="*/ 598538 w 1098000"/>
              <a:gd name="connsiteY1" fmla="*/ 37044 h 2192264"/>
              <a:gd name="connsiteX2" fmla="*/ 1098000 w 1098000"/>
              <a:gd name="connsiteY2" fmla="*/ 1096132 h 2192264"/>
              <a:gd name="connsiteX3" fmla="*/ 598538 w 1098000"/>
              <a:gd name="connsiteY3" fmla="*/ 2155220 h 2192264"/>
              <a:gd name="connsiteX4" fmla="*/ 549000 w 1098000"/>
              <a:gd name="connsiteY4" fmla="*/ 2192264 h 2192264"/>
              <a:gd name="connsiteX5" fmla="*/ 499462 w 1098000"/>
              <a:gd name="connsiteY5" fmla="*/ 2155220 h 2192264"/>
              <a:gd name="connsiteX6" fmla="*/ 0 w 1098000"/>
              <a:gd name="connsiteY6" fmla="*/ 1096132 h 2192264"/>
              <a:gd name="connsiteX7" fmla="*/ 499462 w 1098000"/>
              <a:gd name="connsiteY7" fmla="*/ 37044 h 2192264"/>
              <a:gd name="connsiteX8" fmla="*/ 549000 w 1098000"/>
              <a:gd name="connsiteY8" fmla="*/ 0 h 219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000" h="2192264">
                <a:moveTo>
                  <a:pt x="549000" y="0"/>
                </a:moveTo>
                <a:lnTo>
                  <a:pt x="598538" y="37044"/>
                </a:lnTo>
                <a:cubicBezTo>
                  <a:pt x="903572" y="288781"/>
                  <a:pt x="1098000" y="669751"/>
                  <a:pt x="1098000" y="1096132"/>
                </a:cubicBezTo>
                <a:cubicBezTo>
                  <a:pt x="1098000" y="1522513"/>
                  <a:pt x="903572" y="1903483"/>
                  <a:pt x="598538" y="2155220"/>
                </a:cubicBezTo>
                <a:lnTo>
                  <a:pt x="549000" y="2192264"/>
                </a:lnTo>
                <a:lnTo>
                  <a:pt x="499462" y="2155220"/>
                </a:lnTo>
                <a:cubicBezTo>
                  <a:pt x="194428" y="1903483"/>
                  <a:pt x="0" y="1522513"/>
                  <a:pt x="0" y="1096132"/>
                </a:cubicBezTo>
                <a:cubicBezTo>
                  <a:pt x="0" y="669751"/>
                  <a:pt x="194428" y="288781"/>
                  <a:pt x="499462" y="37044"/>
                </a:cubicBezTo>
                <a:lnTo>
                  <a:pt x="549000" y="0"/>
                </a:lnTo>
                <a:close/>
              </a:path>
            </a:pathLst>
          </a:custGeom>
          <a:solidFill>
            <a:srgbClr val="0C797A">
              <a:alpha val="68000"/>
            </a:srgbClr>
          </a:solidFill>
          <a:ln w="28575">
            <a:solidFill>
              <a:srgbClr val="238D8D"/>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pic>
        <p:nvPicPr>
          <p:cNvPr id="23" name="Picture 22">
            <a:extLst>
              <a:ext uri="{FF2B5EF4-FFF2-40B4-BE49-F238E27FC236}">
                <a16:creationId xmlns:a16="http://schemas.microsoft.com/office/drawing/2014/main" id="{232F9815-A548-4747-54B6-A32AF9917B17}"/>
              </a:ext>
            </a:extLst>
          </p:cNvPr>
          <p:cNvPicPr>
            <a:picLocks noChangeAspect="1"/>
          </p:cNvPicPr>
          <p:nvPr/>
        </p:nvPicPr>
        <p:blipFill>
          <a:blip r:embed="rId2">
            <a:lum bright="70000" contrast="-70000"/>
          </a:blip>
          <a:stretch>
            <a:fillRect/>
          </a:stretch>
        </p:blipFill>
        <p:spPr>
          <a:xfrm>
            <a:off x="2026537" y="1009156"/>
            <a:ext cx="663008" cy="663008"/>
          </a:xfrm>
          <a:prstGeom prst="rect">
            <a:avLst/>
          </a:prstGeom>
        </p:spPr>
      </p:pic>
      <p:sp>
        <p:nvSpPr>
          <p:cNvPr id="8" name="TextBox 7">
            <a:extLst>
              <a:ext uri="{FF2B5EF4-FFF2-40B4-BE49-F238E27FC236}">
                <a16:creationId xmlns:a16="http://schemas.microsoft.com/office/drawing/2014/main" id="{B778CBD4-9807-4BEA-4B59-ED77721D6517}"/>
              </a:ext>
            </a:extLst>
          </p:cNvPr>
          <p:cNvSpPr txBox="1"/>
          <p:nvPr/>
        </p:nvSpPr>
        <p:spPr>
          <a:xfrm>
            <a:off x="4549801" y="42805"/>
            <a:ext cx="7730092" cy="748795"/>
          </a:xfrm>
          <a:prstGeom prst="rect">
            <a:avLst/>
          </a:prstGeom>
          <a:solidFill>
            <a:schemeClr val="bg1"/>
          </a:solidFill>
        </p:spPr>
        <p:txBody>
          <a:bodyPr wrap="square">
            <a:spAutoFit/>
          </a:bodyPr>
          <a:lstStyle/>
          <a:p>
            <a:pPr algn="ctr"/>
            <a:r>
              <a:rPr lang="en-US" sz="2133" b="1" dirty="0">
                <a:solidFill>
                  <a:schemeClr val="accent1">
                    <a:lumMod val="50000"/>
                  </a:schemeClr>
                </a:solidFill>
                <a:ea typeface="Times New Roman" panose="02020603050405020304" pitchFamily="18" charset="0"/>
              </a:rPr>
              <a:t>Interdisciplinary Research in Social Sciences and Humanities a</a:t>
            </a:r>
            <a:r>
              <a:rPr lang="en-US" sz="2133" b="1" dirty="0">
                <a:solidFill>
                  <a:schemeClr val="accent1">
                    <a:lumMod val="50000"/>
                  </a:schemeClr>
                </a:solidFill>
              </a:rPr>
              <a:t>t the Interface with Science &amp; Engineering/Technology</a:t>
            </a:r>
          </a:p>
        </p:txBody>
      </p:sp>
      <p:sp>
        <p:nvSpPr>
          <p:cNvPr id="11" name="Rectangle 10">
            <a:extLst>
              <a:ext uri="{FF2B5EF4-FFF2-40B4-BE49-F238E27FC236}">
                <a16:creationId xmlns:a16="http://schemas.microsoft.com/office/drawing/2014/main" id="{E2A462E4-5702-FFF7-DC01-9189ACE4A266}"/>
              </a:ext>
            </a:extLst>
          </p:cNvPr>
          <p:cNvSpPr/>
          <p:nvPr/>
        </p:nvSpPr>
        <p:spPr>
          <a:xfrm>
            <a:off x="33980" y="2845101"/>
            <a:ext cx="7299141" cy="3846111"/>
          </a:xfrm>
          <a:prstGeom prst="rect">
            <a:avLst/>
          </a:prstGeom>
          <a:solidFill>
            <a:srgbClr val="F0F4F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nSpc>
                <a:spcPct val="110000"/>
              </a:lnSpc>
              <a:spcAft>
                <a:spcPts val="1800"/>
              </a:spcAft>
              <a:tabLst>
                <a:tab pos="171446" algn="l"/>
              </a:tabLst>
            </a:pPr>
            <a:r>
              <a:rPr lang="en-US" sz="2133" b="1" dirty="0">
                <a:solidFill>
                  <a:srgbClr val="0E4C82"/>
                </a:solidFill>
              </a:rPr>
              <a:t>Convergence Research Centers of Excellence: Bridging Social Sciences, Humanities, S&amp;T</a:t>
            </a:r>
          </a:p>
          <a:p>
            <a:pPr marL="355591" indent="-342891">
              <a:lnSpc>
                <a:spcPct val="110000"/>
              </a:lnSpc>
              <a:spcAft>
                <a:spcPts val="1800"/>
              </a:spcAft>
              <a:buFont typeface="Arial" panose="020B0604020202020204" pitchFamily="34" charset="0"/>
              <a:buChar char="•"/>
              <a:tabLst>
                <a:tab pos="171446" algn="l"/>
              </a:tabLst>
            </a:pPr>
            <a:r>
              <a:rPr lang="en-US" sz="2133" dirty="0">
                <a:solidFill>
                  <a:schemeClr val="tx1"/>
                </a:solidFill>
              </a:rPr>
              <a:t>Addressing global challenges and achieving Sustainable Development Goals </a:t>
            </a:r>
          </a:p>
          <a:p>
            <a:pPr marL="355591" indent="-342891">
              <a:lnSpc>
                <a:spcPct val="110000"/>
              </a:lnSpc>
              <a:spcAft>
                <a:spcPts val="1800"/>
              </a:spcAft>
              <a:buFont typeface="Arial" panose="020B0604020202020204" pitchFamily="34" charset="0"/>
              <a:buChar char="•"/>
              <a:tabLst>
                <a:tab pos="171446" algn="l"/>
              </a:tabLst>
            </a:pPr>
            <a:r>
              <a:rPr lang="en-US" sz="2133" dirty="0">
                <a:solidFill>
                  <a:schemeClr val="tx1"/>
                </a:solidFill>
              </a:rPr>
              <a:t>Solving economic, environmental and social problems associated with expanding economy and evolving society</a:t>
            </a:r>
          </a:p>
          <a:p>
            <a:pPr marL="355591" indent="-342891">
              <a:lnSpc>
                <a:spcPct val="110000"/>
              </a:lnSpc>
              <a:spcAft>
                <a:spcPts val="1800"/>
              </a:spcAft>
              <a:buFont typeface="Arial" panose="020B0604020202020204" pitchFamily="34" charset="0"/>
              <a:buChar char="•"/>
              <a:tabLst>
                <a:tab pos="171446" algn="l"/>
              </a:tabLst>
            </a:pPr>
            <a:r>
              <a:rPr lang="en-US" sz="2133" dirty="0">
                <a:solidFill>
                  <a:schemeClr val="tx1"/>
                </a:solidFill>
              </a:rPr>
              <a:t>Research on public policies that are scientifically sound, socially equitable, culturally rooted and ethically responsible</a:t>
            </a:r>
          </a:p>
        </p:txBody>
      </p:sp>
      <p:pic>
        <p:nvPicPr>
          <p:cNvPr id="2" name="Picture 2" descr="graphical user interface, website">
            <a:extLst>
              <a:ext uri="{FF2B5EF4-FFF2-40B4-BE49-F238E27FC236}">
                <a16:creationId xmlns:a16="http://schemas.microsoft.com/office/drawing/2014/main" id="{1B84FABD-033F-C8DD-FC11-A235E07F54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53" t="42463" b="5000"/>
          <a:stretch>
            <a:fillRect/>
          </a:stretch>
        </p:blipFill>
        <p:spPr bwMode="auto">
          <a:xfrm>
            <a:off x="7395114" y="1875914"/>
            <a:ext cx="4716353" cy="4812421"/>
          </a:xfrm>
          <a:prstGeom prst="roundRect">
            <a:avLst>
              <a:gd name="adj" fmla="val 3508"/>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Google Shape;117;p16">
            <a:extLst>
              <a:ext uri="{FF2B5EF4-FFF2-40B4-BE49-F238E27FC236}">
                <a16:creationId xmlns:a16="http://schemas.microsoft.com/office/drawing/2014/main" id="{68460816-FAE3-C9E9-DC6D-41EEB57500AB}"/>
              </a:ext>
            </a:extLst>
          </p:cNvPr>
          <p:cNvSpPr/>
          <p:nvPr/>
        </p:nvSpPr>
        <p:spPr>
          <a:xfrm>
            <a:off x="8864606" y="1207751"/>
            <a:ext cx="3033900" cy="526800"/>
          </a:xfrm>
          <a:prstGeom prst="roundRect">
            <a:avLst>
              <a:gd name="adj" fmla="val 16667"/>
            </a:avLst>
          </a:prstGeom>
          <a:gradFill>
            <a:gsLst>
              <a:gs pos="0">
                <a:srgbClr val="CC41BD"/>
              </a:gs>
              <a:gs pos="100000">
                <a:srgbClr val="682261"/>
              </a:gs>
            </a:gsLst>
            <a:path path="circle">
              <a:fillToRect l="50000" t="50000" r="50000" b="50000"/>
            </a:path>
            <a:tileRect/>
          </a:gradFill>
          <a:ln w="9525" cap="flat" cmpd="sng">
            <a:solidFill>
              <a:srgbClr val="094174"/>
            </a:solidFill>
            <a:prstDash val="solid"/>
            <a:round/>
            <a:headEnd type="none" w="sm" len="sm"/>
            <a:tailEnd type="none" w="sm" len="sm"/>
          </a:ln>
        </p:spPr>
        <p:txBody>
          <a:bodyPr spcFirstLastPara="1" wrap="square" lIns="121900" tIns="121900" rIns="121900" bIns="121900" anchor="ctr" anchorCtr="0">
            <a:noAutofit/>
          </a:bodyPr>
          <a:lstStyle/>
          <a:p>
            <a:pPr algn="ctr" defTabSz="914377">
              <a:defRPr/>
            </a:pPr>
            <a:r>
              <a:rPr lang="en-US" sz="2400" b="1" dirty="0">
                <a:solidFill>
                  <a:prstClr val="white"/>
                </a:solidFill>
                <a:latin typeface="Calibri" panose="020F0502020204030204"/>
              </a:rPr>
              <a:t>ANRF: Horizontal</a:t>
            </a:r>
            <a:endParaRPr sz="2400" b="1" dirty="0">
              <a:solidFill>
                <a:prstClr val="white"/>
              </a:solidFill>
              <a:latin typeface="Calibri" panose="020F0502020204030204"/>
            </a:endParaRPr>
          </a:p>
        </p:txBody>
      </p:sp>
    </p:spTree>
    <p:extLst>
      <p:ext uri="{BB962C8B-B14F-4D97-AF65-F5344CB8AC3E}">
        <p14:creationId xmlns:p14="http://schemas.microsoft.com/office/powerpoint/2010/main" val="277633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1B61A-935B-074C-319E-C5FD88696C7F}"/>
              </a:ext>
            </a:extLst>
          </p:cNvPr>
          <p:cNvPicPr>
            <a:picLocks noChangeAspect="1"/>
          </p:cNvPicPr>
          <p:nvPr/>
        </p:nvPicPr>
        <p:blipFill>
          <a:blip r:embed="rId2"/>
          <a:stretch>
            <a:fillRect/>
          </a:stretch>
        </p:blipFill>
        <p:spPr>
          <a:xfrm>
            <a:off x="3150973" y="0"/>
            <a:ext cx="6067168" cy="6858000"/>
          </a:xfrm>
          <a:prstGeom prst="rect">
            <a:avLst/>
          </a:prstGeom>
        </p:spPr>
      </p:pic>
    </p:spTree>
    <p:extLst>
      <p:ext uri="{BB962C8B-B14F-4D97-AF65-F5344CB8AC3E}">
        <p14:creationId xmlns:p14="http://schemas.microsoft.com/office/powerpoint/2010/main" val="345435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48F81-C83F-2DF9-6033-0E75D82F44B3}"/>
              </a:ext>
            </a:extLst>
          </p:cNvPr>
          <p:cNvPicPr>
            <a:picLocks noChangeAspect="1"/>
          </p:cNvPicPr>
          <p:nvPr/>
        </p:nvPicPr>
        <p:blipFill rotWithShape="1">
          <a:blip r:embed="rId2"/>
          <a:srcRect l="37023" t="12224" r="20135" b="8856"/>
          <a:stretch/>
        </p:blipFill>
        <p:spPr>
          <a:xfrm>
            <a:off x="6048734" y="-11332"/>
            <a:ext cx="5824024" cy="6895285"/>
          </a:xfrm>
          <a:prstGeom prst="rect">
            <a:avLst/>
          </a:prstGeom>
        </p:spPr>
      </p:pic>
      <p:sp>
        <p:nvSpPr>
          <p:cNvPr id="2" name="TextBox 1">
            <a:extLst>
              <a:ext uri="{FF2B5EF4-FFF2-40B4-BE49-F238E27FC236}">
                <a16:creationId xmlns:a16="http://schemas.microsoft.com/office/drawing/2014/main" id="{9386C648-17C2-52D9-024D-5670FDCA56DB}"/>
              </a:ext>
            </a:extLst>
          </p:cNvPr>
          <p:cNvSpPr txBox="1"/>
          <p:nvPr/>
        </p:nvSpPr>
        <p:spPr>
          <a:xfrm>
            <a:off x="630188" y="632762"/>
            <a:ext cx="4510223" cy="6001643"/>
          </a:xfrm>
          <a:prstGeom prst="rect">
            <a:avLst/>
          </a:prstGeom>
          <a:noFill/>
        </p:spPr>
        <p:txBody>
          <a:bodyPr wrap="square" rtlCol="0">
            <a:spAutoFit/>
          </a:bodyPr>
          <a:lstStyle/>
          <a:p>
            <a:r>
              <a:rPr lang="en-US" sz="2400" b="1" dirty="0">
                <a:solidFill>
                  <a:schemeClr val="accent2">
                    <a:lumMod val="75000"/>
                  </a:schemeClr>
                </a:solidFill>
              </a:rPr>
              <a:t>Concept of </a:t>
            </a:r>
            <a:r>
              <a:rPr lang="en-US" sz="2400" b="1" dirty="0" err="1">
                <a:solidFill>
                  <a:schemeClr val="accent2">
                    <a:lumMod val="75000"/>
                  </a:schemeClr>
                </a:solidFill>
              </a:rPr>
              <a:t>Anusandhan</a:t>
            </a:r>
            <a:r>
              <a:rPr lang="en-US" sz="2400" b="1" dirty="0">
                <a:solidFill>
                  <a:schemeClr val="accent2">
                    <a:lumMod val="75000"/>
                  </a:schemeClr>
                </a:solidFill>
              </a:rPr>
              <a:t> National Research Foundation (ANRF) is a key initiative proposed under </a:t>
            </a:r>
          </a:p>
          <a:p>
            <a:r>
              <a:rPr lang="en-US" sz="2400" b="1" dirty="0">
                <a:solidFill>
                  <a:schemeClr val="accent2">
                    <a:lumMod val="75000"/>
                  </a:schemeClr>
                </a:solidFill>
              </a:rPr>
              <a:t>National Education Policy (NEP) 2020….. </a:t>
            </a:r>
          </a:p>
          <a:p>
            <a:endParaRPr lang="en-US" sz="2400" b="1" dirty="0">
              <a:solidFill>
                <a:srgbClr val="1530A6"/>
              </a:solidFill>
            </a:endParaRPr>
          </a:p>
          <a:p>
            <a:endParaRPr lang="en-US" sz="2400" b="1" dirty="0">
              <a:solidFill>
                <a:srgbClr val="1530A6"/>
              </a:solidFill>
            </a:endParaRPr>
          </a:p>
          <a:p>
            <a:r>
              <a:rPr lang="en-US" sz="2400" b="1" dirty="0">
                <a:solidFill>
                  <a:srgbClr val="1530A6"/>
                </a:solidFill>
              </a:rPr>
              <a:t>An apex body to provide high-level strategic direction for research, innovations across </a:t>
            </a:r>
          </a:p>
          <a:p>
            <a:r>
              <a:rPr lang="en-US" sz="2400" b="1" dirty="0">
                <a:solidFill>
                  <a:srgbClr val="1530A6"/>
                </a:solidFill>
              </a:rPr>
              <a:t>disciplines……</a:t>
            </a:r>
          </a:p>
          <a:p>
            <a:endParaRPr lang="en-US" sz="2400" b="1" dirty="0">
              <a:solidFill>
                <a:srgbClr val="1530A6"/>
              </a:solidFill>
            </a:endParaRPr>
          </a:p>
          <a:p>
            <a:endParaRPr lang="en-US" sz="2400" b="1" dirty="0">
              <a:solidFill>
                <a:srgbClr val="1530A6"/>
              </a:solidFill>
            </a:endParaRPr>
          </a:p>
          <a:p>
            <a:r>
              <a:rPr lang="en-US" sz="2400" b="1" dirty="0">
                <a:solidFill>
                  <a:schemeClr val="accent2">
                    <a:lumMod val="75000"/>
                  </a:schemeClr>
                </a:solidFill>
              </a:rPr>
              <a:t>Accordingly, SERB-2008 was dissolved through an Act of Parliament </a:t>
            </a:r>
          </a:p>
        </p:txBody>
      </p:sp>
    </p:spTree>
    <p:extLst>
      <p:ext uri="{BB962C8B-B14F-4D97-AF65-F5344CB8AC3E}">
        <p14:creationId xmlns:p14="http://schemas.microsoft.com/office/powerpoint/2010/main" val="424708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BFEFC8-BDFA-733F-ECB2-B4C0F0DBD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0"/>
            <a:ext cx="11479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34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8FAFD4-A909-8215-811E-9A6F52782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707" y="0"/>
            <a:ext cx="68639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92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7"/>
          <p:cNvPicPr preferRelativeResize="0"/>
          <p:nvPr/>
        </p:nvPicPr>
        <p:blipFill rotWithShape="1">
          <a:blip r:embed="rId3">
            <a:clrChange>
              <a:clrFrom>
                <a:srgbClr val="EDEDED"/>
              </a:clrFrom>
              <a:clrTo>
                <a:srgbClr val="EDEDED">
                  <a:alpha val="0"/>
                </a:srgbClr>
              </a:clrTo>
            </a:clrChange>
            <a:alphaModFix/>
          </a:blip>
          <a:srcRect l="1705" t="1548" r="1639" b="2127"/>
          <a:stretch/>
        </p:blipFill>
        <p:spPr>
          <a:xfrm>
            <a:off x="1650231" y="966300"/>
            <a:ext cx="9137843" cy="5891699"/>
          </a:xfrm>
          <a:prstGeom prst="rect">
            <a:avLst/>
          </a:prstGeom>
          <a:noFill/>
          <a:ln>
            <a:noFill/>
          </a:ln>
        </p:spPr>
      </p:pic>
      <p:sp>
        <p:nvSpPr>
          <p:cNvPr id="353" name="Google Shape;353;p27"/>
          <p:cNvSpPr/>
          <p:nvPr/>
        </p:nvSpPr>
        <p:spPr>
          <a:xfrm>
            <a:off x="0" y="1"/>
            <a:ext cx="12192000" cy="966299"/>
          </a:xfrm>
          <a:prstGeom prst="rect">
            <a:avLst/>
          </a:prstGeom>
          <a:solidFill>
            <a:srgbClr val="007988"/>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354" name="Google Shape;354;p27"/>
          <p:cNvSpPr txBox="1"/>
          <p:nvPr/>
        </p:nvSpPr>
        <p:spPr>
          <a:xfrm>
            <a:off x="1" y="101351"/>
            <a:ext cx="9226657" cy="763600"/>
          </a:xfrm>
          <a:prstGeom prst="rect">
            <a:avLst/>
          </a:prstGeom>
          <a:noFill/>
          <a:ln>
            <a:noFill/>
          </a:ln>
        </p:spPr>
        <p:txBody>
          <a:bodyPr spcFirstLastPara="1" wrap="square" lIns="121900" tIns="121900" rIns="121900" bIns="121900" anchor="t" anchorCtr="0">
            <a:noAutofit/>
          </a:bodyPr>
          <a:lstStyle/>
          <a:p>
            <a:pPr algn="ctr">
              <a:buClr>
                <a:schemeClr val="dk1"/>
              </a:buClr>
              <a:buSzPts val="990"/>
            </a:pPr>
            <a:r>
              <a:rPr lang="en-IN" sz="3200" dirty="0">
                <a:solidFill>
                  <a:schemeClr val="lt1"/>
                </a:solidFill>
                <a:latin typeface="Georgia"/>
                <a:ea typeface="Georgia"/>
                <a:cs typeface="Georgia"/>
                <a:sym typeface="Georgia"/>
              </a:rPr>
              <a:t>MAHA AI For Science &amp; Engineering</a:t>
            </a:r>
            <a:endParaRPr sz="3333" dirty="0">
              <a:solidFill>
                <a:schemeClr val="lt1"/>
              </a:solidFill>
              <a:latin typeface="Georgia"/>
              <a:ea typeface="Georgia"/>
              <a:cs typeface="Georgia"/>
              <a:sym typeface="Georgia"/>
            </a:endParaRPr>
          </a:p>
        </p:txBody>
      </p:sp>
      <p:pic>
        <p:nvPicPr>
          <p:cNvPr id="2" name="Picture 1">
            <a:extLst>
              <a:ext uri="{FF2B5EF4-FFF2-40B4-BE49-F238E27FC236}">
                <a16:creationId xmlns:a16="http://schemas.microsoft.com/office/drawing/2014/main" id="{E1ECA170-B9E7-D313-7FE2-1670B57801A6}"/>
              </a:ext>
            </a:extLst>
          </p:cNvPr>
          <p:cNvPicPr>
            <a:picLocks noChangeAspect="1"/>
          </p:cNvPicPr>
          <p:nvPr/>
        </p:nvPicPr>
        <p:blipFill>
          <a:blip r:embed="rId4"/>
          <a:stretch>
            <a:fillRect/>
          </a:stretch>
        </p:blipFill>
        <p:spPr>
          <a:xfrm>
            <a:off x="101603" y="6473427"/>
            <a:ext cx="1701796" cy="283223"/>
          </a:xfrm>
          <a:prstGeom prst="rect">
            <a:avLst/>
          </a:prstGeom>
        </p:spPr>
      </p:pic>
      <p:sp>
        <p:nvSpPr>
          <p:cNvPr id="3" name="Google Shape;117;p16">
            <a:extLst>
              <a:ext uri="{FF2B5EF4-FFF2-40B4-BE49-F238E27FC236}">
                <a16:creationId xmlns:a16="http://schemas.microsoft.com/office/drawing/2014/main" id="{F2A22BBA-F2D3-17D2-C6DE-C526020DB352}"/>
              </a:ext>
            </a:extLst>
          </p:cNvPr>
          <p:cNvSpPr/>
          <p:nvPr/>
        </p:nvSpPr>
        <p:spPr>
          <a:xfrm>
            <a:off x="8926598" y="219751"/>
            <a:ext cx="3033900" cy="526800"/>
          </a:xfrm>
          <a:prstGeom prst="roundRect">
            <a:avLst>
              <a:gd name="adj" fmla="val 16667"/>
            </a:avLst>
          </a:prstGeom>
          <a:gradFill>
            <a:gsLst>
              <a:gs pos="0">
                <a:srgbClr val="CC41BD"/>
              </a:gs>
              <a:gs pos="100000">
                <a:srgbClr val="682261"/>
              </a:gs>
            </a:gsLst>
            <a:path path="circle">
              <a:fillToRect l="50000" t="50000" r="50000" b="50000"/>
            </a:path>
            <a:tileRect/>
          </a:gradFill>
          <a:ln w="9525" cap="flat" cmpd="sng">
            <a:solidFill>
              <a:srgbClr val="094174"/>
            </a:solidFill>
            <a:prstDash val="solid"/>
            <a:round/>
            <a:headEnd type="none" w="sm" len="sm"/>
            <a:tailEnd type="none" w="sm" len="sm"/>
          </a:ln>
        </p:spPr>
        <p:txBody>
          <a:bodyPr spcFirstLastPara="1" wrap="square" lIns="121900" tIns="121900" rIns="121900" bIns="121900" anchor="ctr" anchorCtr="0">
            <a:noAutofit/>
          </a:bodyPr>
          <a:lstStyle/>
          <a:p>
            <a:pPr algn="ctr" defTabSz="914377">
              <a:defRPr/>
            </a:pPr>
            <a:r>
              <a:rPr lang="en-US" sz="2400" b="1" dirty="0">
                <a:solidFill>
                  <a:prstClr val="white"/>
                </a:solidFill>
                <a:latin typeface="Calibri" panose="020F0502020204030204"/>
              </a:rPr>
              <a:t>ANRF: Vertical</a:t>
            </a:r>
            <a:endParaRPr sz="2400" b="1" dirty="0">
              <a:solidFill>
                <a:prstClr val="white"/>
              </a:solidFill>
              <a:latin typeface="Calibri" panose="020F0502020204030204"/>
            </a:endParaRPr>
          </a:p>
        </p:txBody>
      </p:sp>
    </p:spTree>
    <p:extLst>
      <p:ext uri="{BB962C8B-B14F-4D97-AF65-F5344CB8AC3E}">
        <p14:creationId xmlns:p14="http://schemas.microsoft.com/office/powerpoint/2010/main" val="2804170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F2D34-4AB2-182D-1759-EA102F385DE9}"/>
              </a:ext>
            </a:extLst>
          </p:cNvPr>
          <p:cNvSpPr txBox="1"/>
          <p:nvPr/>
        </p:nvSpPr>
        <p:spPr>
          <a:xfrm>
            <a:off x="95003" y="106878"/>
            <a:ext cx="11851574" cy="6863417"/>
          </a:xfrm>
          <a:prstGeom prst="rect">
            <a:avLst/>
          </a:prstGeom>
          <a:noFill/>
        </p:spPr>
        <p:txBody>
          <a:bodyPr wrap="square">
            <a:spAutoFit/>
          </a:bodyPr>
          <a:lstStyle/>
          <a:p>
            <a:pPr>
              <a:buNone/>
            </a:pPr>
            <a:r>
              <a:rPr lang="en-IN" sz="2000" b="1" u="sng" dirty="0"/>
              <a:t>Track I: Programs</a:t>
            </a:r>
            <a:r>
              <a:rPr lang="en-IN" sz="2000" dirty="0"/>
              <a:t> (in Partnership with </a:t>
            </a:r>
            <a:r>
              <a:rPr lang="en-IN" sz="2000" b="1" dirty="0" err="1"/>
              <a:t>MeitY</a:t>
            </a:r>
            <a:r>
              <a:rPr lang="en-IN" sz="2000" dirty="0"/>
              <a:t> for GPUs): </a:t>
            </a:r>
            <a:br>
              <a:rPr lang="en-IN" sz="2000" dirty="0"/>
            </a:br>
            <a:endParaRPr lang="en-IN" sz="2000" dirty="0"/>
          </a:p>
          <a:p>
            <a:pPr>
              <a:buNone/>
            </a:pPr>
            <a:r>
              <a:rPr lang="en-IN" sz="2000" dirty="0">
                <a:solidFill>
                  <a:srgbClr val="0432FF"/>
                </a:solidFill>
              </a:rPr>
              <a:t>Program I: </a:t>
            </a:r>
            <a:r>
              <a:rPr lang="en-IN" sz="2000" b="1" dirty="0">
                <a:solidFill>
                  <a:srgbClr val="0432FF"/>
                </a:solidFill>
              </a:rPr>
              <a:t>AI for Science and Science of AI (ANRF)</a:t>
            </a:r>
            <a:r>
              <a:rPr lang="en-IN" sz="2000" dirty="0">
                <a:solidFill>
                  <a:srgbClr val="0432FF"/>
                </a:solidFill>
              </a:rPr>
              <a:t> </a:t>
            </a:r>
          </a:p>
          <a:p>
            <a:pPr>
              <a:buNone/>
            </a:pPr>
            <a:endParaRPr lang="en-IN" sz="2000" dirty="0">
              <a:solidFill>
                <a:srgbClr val="0432FF"/>
              </a:solidFill>
            </a:endParaRPr>
          </a:p>
          <a:p>
            <a:pPr>
              <a:buFont typeface="+mj-lt"/>
              <a:buAutoNum type="alphaLcPeriod"/>
            </a:pPr>
            <a:r>
              <a:rPr lang="en-IN" sz="2000" dirty="0">
                <a:effectLst/>
              </a:rPr>
              <a:t>Hybrid AI-HPC Approaches for Scientific Discovery </a:t>
            </a:r>
          </a:p>
          <a:p>
            <a:pPr>
              <a:buFont typeface="+mj-lt"/>
              <a:buAutoNum type="alphaLcPeriod"/>
            </a:pPr>
            <a:r>
              <a:rPr lang="en-IN" sz="2000" dirty="0">
                <a:effectLst/>
              </a:rPr>
              <a:t>Reimagining Design and Simulation through AI</a:t>
            </a:r>
          </a:p>
          <a:p>
            <a:pPr>
              <a:buFont typeface="+mj-lt"/>
              <a:buAutoNum type="alphaLcPeriod"/>
            </a:pPr>
            <a:r>
              <a:rPr lang="en-IN" sz="2000" dirty="0">
                <a:effectLst/>
              </a:rPr>
              <a:t>AI for Next-Generation Batteries and Sustainable Energy Storage </a:t>
            </a:r>
          </a:p>
          <a:p>
            <a:pPr>
              <a:buFont typeface="+mj-lt"/>
              <a:buAutoNum type="alphaLcPeriod"/>
            </a:pPr>
            <a:r>
              <a:rPr lang="en-IN" sz="2000" dirty="0">
                <a:effectLst/>
              </a:rPr>
              <a:t>AI for Medical Imaging</a:t>
            </a:r>
          </a:p>
          <a:p>
            <a:pPr>
              <a:buFont typeface="+mj-lt"/>
              <a:buAutoNum type="alphaLcPeriod"/>
            </a:pPr>
            <a:r>
              <a:rPr lang="en-IN" sz="2000" dirty="0">
                <a:effectLst/>
              </a:rPr>
              <a:t>AI for Computational Chemistry</a:t>
            </a:r>
          </a:p>
          <a:p>
            <a:pPr>
              <a:buFont typeface="+mj-lt"/>
              <a:buAutoNum type="alphaLcPeriod"/>
            </a:pPr>
            <a:r>
              <a:rPr lang="en-IN" sz="2000" dirty="0">
                <a:effectLst/>
              </a:rPr>
              <a:t>AI for Astrophysics, Cosmology, Nuclear and High Energy Physics</a:t>
            </a:r>
          </a:p>
          <a:p>
            <a:pPr>
              <a:buFont typeface="+mj-lt"/>
              <a:buAutoNum type="alphaLcPeriod"/>
            </a:pPr>
            <a:r>
              <a:rPr lang="en-IN" sz="2000" dirty="0">
                <a:effectLst/>
              </a:rPr>
              <a:t>AI-guided Molecular Design or Quantum phenomena</a:t>
            </a:r>
          </a:p>
          <a:p>
            <a:pPr>
              <a:buFont typeface="+mj-lt"/>
              <a:buAutoNum type="alphaLcPeriod"/>
            </a:pPr>
            <a:r>
              <a:rPr lang="en-IN" sz="2000" dirty="0">
                <a:effectLst/>
              </a:rPr>
              <a:t>AI methods inspired by Scientific Disciplines</a:t>
            </a:r>
          </a:p>
          <a:p>
            <a:pPr>
              <a:buFont typeface="+mj-lt"/>
              <a:buAutoNum type="alphaLcPeriod"/>
            </a:pPr>
            <a:r>
              <a:rPr lang="en-IN" sz="2000" dirty="0">
                <a:effectLst/>
              </a:rPr>
              <a:t>AI for Earth &amp; Geological Sciences &amp; Engineering</a:t>
            </a:r>
          </a:p>
          <a:p>
            <a:pPr>
              <a:buFont typeface="+mj-lt"/>
              <a:buAutoNum type="alphaLcPeriod"/>
            </a:pPr>
            <a:r>
              <a:rPr lang="en-IN" sz="2000" dirty="0">
                <a:effectLst/>
              </a:rPr>
              <a:t>AI for Multi OMICS for Plant and Animal Sciences</a:t>
            </a:r>
          </a:p>
          <a:p>
            <a:pPr>
              <a:buFont typeface="+mj-lt"/>
              <a:buAutoNum type="alphaLcPeriod"/>
            </a:pPr>
            <a:r>
              <a:rPr lang="en-IN" sz="2000" dirty="0">
                <a:effectLst/>
              </a:rPr>
              <a:t>AI for Mathematics and Mathematical Reasoning</a:t>
            </a:r>
            <a:endParaRPr lang="en-IN" sz="2000" dirty="0"/>
          </a:p>
          <a:p>
            <a:pPr>
              <a:buFont typeface="+mj-lt"/>
              <a:buAutoNum type="alphaLcPeriod"/>
            </a:pPr>
            <a:endParaRPr lang="en-IN" sz="2000" dirty="0"/>
          </a:p>
          <a:p>
            <a:pPr>
              <a:buFont typeface="+mj-lt"/>
              <a:buAutoNum type="alphaLcPeriod"/>
            </a:pPr>
            <a:r>
              <a:rPr lang="en-IN" sz="2000" dirty="0">
                <a:solidFill>
                  <a:srgbClr val="0432FF"/>
                </a:solidFill>
              </a:rPr>
              <a:t>Program II: </a:t>
            </a:r>
            <a:r>
              <a:rPr lang="en-IN" sz="2000" b="1" dirty="0">
                <a:solidFill>
                  <a:srgbClr val="0432FF"/>
                </a:solidFill>
              </a:rPr>
              <a:t>AI for Engineering Design and Accelerated Materials Development (ANRF with DRDO)</a:t>
            </a:r>
            <a:r>
              <a:rPr lang="en-IN" sz="2000" dirty="0">
                <a:solidFill>
                  <a:srgbClr val="0432FF"/>
                </a:solidFill>
              </a:rPr>
              <a:t> </a:t>
            </a:r>
            <a:r>
              <a:rPr lang="en-IN" sz="2000" dirty="0">
                <a:solidFill>
                  <a:srgbClr val="0432FF"/>
                </a:solidFill>
                <a:effectLst/>
              </a:rPr>
              <a:t>Accelerating </a:t>
            </a:r>
            <a:r>
              <a:rPr lang="en-IN" sz="2000" dirty="0">
                <a:effectLst/>
              </a:rPr>
              <a:t>Materials Discovery and Optimization with AI </a:t>
            </a:r>
          </a:p>
          <a:p>
            <a:pPr>
              <a:buFont typeface="+mj-lt"/>
              <a:buAutoNum type="alphaLcPeriod"/>
            </a:pPr>
            <a:r>
              <a:rPr lang="en-IN" sz="2000" dirty="0">
                <a:effectLst/>
              </a:rPr>
              <a:t>Novel Materials design through AI for defence applications</a:t>
            </a:r>
          </a:p>
          <a:p>
            <a:pPr>
              <a:buFont typeface="+mj-lt"/>
              <a:buAutoNum type="alphaLcPeriod"/>
            </a:pPr>
            <a:r>
              <a:rPr lang="en-IN" sz="2000" dirty="0">
                <a:effectLst/>
              </a:rPr>
              <a:t>Digital Twins for naval systems like AIP, advanced propellers, unmanned underwater systems </a:t>
            </a:r>
          </a:p>
          <a:p>
            <a:pPr>
              <a:buFont typeface="+mj-lt"/>
              <a:buAutoNum type="alphaLcPeriod"/>
            </a:pPr>
            <a:r>
              <a:rPr lang="en-IN" sz="2000" dirty="0">
                <a:effectLst/>
              </a:rPr>
              <a:t>Real-time fluid dynamics </a:t>
            </a:r>
            <a:r>
              <a:rPr lang="en-IN" sz="2000" dirty="0" err="1">
                <a:effectLst/>
              </a:rPr>
              <a:t>modeling</a:t>
            </a:r>
            <a:endParaRPr lang="en-IN" sz="2000" dirty="0">
              <a:effectLst/>
            </a:endParaRPr>
          </a:p>
          <a:p>
            <a:pPr>
              <a:buFont typeface="+mj-lt"/>
              <a:buAutoNum type="alphaLcPeriod"/>
            </a:pPr>
            <a:r>
              <a:rPr lang="en-IN" sz="2000" dirty="0">
                <a:effectLst/>
              </a:rPr>
              <a:t>AI-enabled design and maintenance of maritime systems</a:t>
            </a:r>
          </a:p>
        </p:txBody>
      </p:sp>
    </p:spTree>
    <p:extLst>
      <p:ext uri="{BB962C8B-B14F-4D97-AF65-F5344CB8AC3E}">
        <p14:creationId xmlns:p14="http://schemas.microsoft.com/office/powerpoint/2010/main" val="118809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0602E5-B5A4-0EDF-26F6-310AE67752AB}"/>
              </a:ext>
            </a:extLst>
          </p:cNvPr>
          <p:cNvSpPr txBox="1"/>
          <p:nvPr/>
        </p:nvSpPr>
        <p:spPr>
          <a:xfrm>
            <a:off x="273133" y="152399"/>
            <a:ext cx="9773391" cy="3416320"/>
          </a:xfrm>
          <a:prstGeom prst="rect">
            <a:avLst/>
          </a:prstGeom>
          <a:noFill/>
        </p:spPr>
        <p:txBody>
          <a:bodyPr wrap="square">
            <a:spAutoFit/>
          </a:bodyPr>
          <a:lstStyle/>
          <a:p>
            <a:r>
              <a:rPr lang="en-IN" dirty="0">
                <a:solidFill>
                  <a:srgbClr val="0432FF"/>
                </a:solidFill>
              </a:rPr>
              <a:t>Program III: </a:t>
            </a:r>
            <a:r>
              <a:rPr lang="en-IN" b="1" dirty="0">
                <a:solidFill>
                  <a:srgbClr val="0432FF"/>
                </a:solidFill>
              </a:rPr>
              <a:t>AI for Weather and Climate </a:t>
            </a:r>
            <a:r>
              <a:rPr lang="en-IN" b="1" dirty="0" err="1">
                <a:solidFill>
                  <a:srgbClr val="0432FF"/>
                </a:solidFill>
              </a:rPr>
              <a:t>Modeling</a:t>
            </a:r>
            <a:r>
              <a:rPr lang="en-IN" b="1" dirty="0">
                <a:solidFill>
                  <a:srgbClr val="0432FF"/>
                </a:solidFill>
              </a:rPr>
              <a:t> (ANRF with </a:t>
            </a:r>
            <a:r>
              <a:rPr lang="en-IN" b="1" dirty="0" err="1">
                <a:solidFill>
                  <a:srgbClr val="0432FF"/>
                </a:solidFill>
              </a:rPr>
              <a:t>MoES</a:t>
            </a:r>
            <a:r>
              <a:rPr lang="en-IN" b="1" dirty="0">
                <a:solidFill>
                  <a:srgbClr val="0432FF"/>
                </a:solidFill>
              </a:rPr>
              <a:t> under Mission Mausum)</a:t>
            </a:r>
            <a:r>
              <a:rPr lang="en-IN" dirty="0">
                <a:solidFill>
                  <a:srgbClr val="0432FF"/>
                </a:solidFill>
              </a:rPr>
              <a:t> </a:t>
            </a:r>
          </a:p>
          <a:p>
            <a:r>
              <a:rPr lang="en-IN" dirty="0">
                <a:solidFill>
                  <a:schemeClr val="tx1">
                    <a:lumMod val="95000"/>
                    <a:lumOff val="5000"/>
                  </a:schemeClr>
                </a:solidFill>
                <a:effectLst/>
              </a:rPr>
              <a:t>a. AI emulators for physics parameterization and earth system models </a:t>
            </a:r>
          </a:p>
          <a:p>
            <a:pPr>
              <a:buFont typeface="+mj-lt"/>
              <a:buAutoNum type="alphaLcPeriod"/>
            </a:pPr>
            <a:r>
              <a:rPr lang="en-IN" dirty="0">
                <a:effectLst/>
              </a:rPr>
              <a:t>Multimodal rainfall nowcasting</a:t>
            </a:r>
          </a:p>
          <a:p>
            <a:pPr>
              <a:buFont typeface="+mj-lt"/>
              <a:buAutoNum type="alphaLcPeriod"/>
            </a:pPr>
            <a:r>
              <a:rPr lang="en-IN" dirty="0">
                <a:effectLst/>
              </a:rPr>
              <a:t>Climate </a:t>
            </a:r>
            <a:r>
              <a:rPr lang="en-IN" dirty="0" err="1">
                <a:effectLst/>
              </a:rPr>
              <a:t>modeling</a:t>
            </a:r>
            <a:r>
              <a:rPr lang="en-IN" dirty="0">
                <a:effectLst/>
              </a:rPr>
              <a:t> and environmental forecasting </a:t>
            </a:r>
          </a:p>
          <a:p>
            <a:br>
              <a:rPr lang="en-IN" dirty="0">
                <a:solidFill>
                  <a:srgbClr val="0432FF"/>
                </a:solidFill>
              </a:rPr>
            </a:br>
            <a:r>
              <a:rPr lang="en-IN" dirty="0">
                <a:solidFill>
                  <a:srgbClr val="0432FF"/>
                </a:solidFill>
              </a:rPr>
              <a:t>Program IV: </a:t>
            </a:r>
            <a:r>
              <a:rPr lang="en-IN" b="1" dirty="0">
                <a:solidFill>
                  <a:srgbClr val="0432FF"/>
                </a:solidFill>
              </a:rPr>
              <a:t>AI for Bio and Life Sciences (ANRF with DBT)</a:t>
            </a:r>
            <a:r>
              <a:rPr lang="en-IN" dirty="0">
                <a:solidFill>
                  <a:srgbClr val="0432FF"/>
                </a:solidFill>
              </a:rPr>
              <a:t> </a:t>
            </a:r>
            <a:r>
              <a:rPr lang="en-IN" dirty="0">
                <a:solidFill>
                  <a:srgbClr val="0432FF"/>
                </a:solidFill>
                <a:effectLst/>
              </a:rPr>
              <a:t>Biomanufacturing </a:t>
            </a:r>
          </a:p>
          <a:p>
            <a:pPr>
              <a:buFont typeface="+mj-lt"/>
              <a:buAutoNum type="alphaLcPeriod"/>
            </a:pPr>
            <a:r>
              <a:rPr lang="en-IN" dirty="0">
                <a:effectLst/>
              </a:rPr>
              <a:t>AI-assisted strain selection and yield optimization</a:t>
            </a:r>
          </a:p>
          <a:p>
            <a:pPr>
              <a:buFont typeface="+mj-lt"/>
              <a:buAutoNum type="alphaLcPeriod"/>
            </a:pPr>
            <a:r>
              <a:rPr lang="en-IN" dirty="0">
                <a:effectLst/>
              </a:rPr>
              <a:t>Enzyme design and biocatalysis </a:t>
            </a:r>
          </a:p>
          <a:p>
            <a:pPr>
              <a:buFont typeface="+mj-lt"/>
              <a:buAutoNum type="alphaLcPeriod"/>
            </a:pPr>
            <a:r>
              <a:rPr lang="en-IN" dirty="0">
                <a:effectLst/>
              </a:rPr>
              <a:t>AI for Drug Discovery and Cell &amp; Gene Therapies </a:t>
            </a:r>
          </a:p>
          <a:p>
            <a:pPr>
              <a:buFont typeface="+mj-lt"/>
              <a:buAutoNum type="alphaLcPeriod"/>
            </a:pPr>
            <a:r>
              <a:rPr lang="en-IN" dirty="0">
                <a:effectLst/>
              </a:rPr>
              <a:t>AI for Computational Biology</a:t>
            </a:r>
          </a:p>
          <a:p>
            <a:pPr>
              <a:buFont typeface="+mj-lt"/>
              <a:buAutoNum type="alphaLcPeriod"/>
            </a:pPr>
            <a:r>
              <a:rPr lang="en-IN" dirty="0">
                <a:effectLst/>
              </a:rPr>
              <a:t>AI for Protein and mRNA biologics </a:t>
            </a:r>
          </a:p>
          <a:p>
            <a:pPr>
              <a:buFont typeface="+mj-lt"/>
              <a:buAutoNum type="alphaLcPeriod"/>
            </a:pPr>
            <a:r>
              <a:rPr lang="en-IN" dirty="0">
                <a:effectLst/>
              </a:rPr>
              <a:t>AI for Therapeutics and Vaccines</a:t>
            </a:r>
          </a:p>
        </p:txBody>
      </p:sp>
      <p:sp>
        <p:nvSpPr>
          <p:cNvPr id="5" name="TextBox 4">
            <a:extLst>
              <a:ext uri="{FF2B5EF4-FFF2-40B4-BE49-F238E27FC236}">
                <a16:creationId xmlns:a16="http://schemas.microsoft.com/office/drawing/2014/main" id="{3D912DE5-4962-91F9-2CFA-5B5BA7E580AC}"/>
              </a:ext>
            </a:extLst>
          </p:cNvPr>
          <p:cNvSpPr txBox="1"/>
          <p:nvPr/>
        </p:nvSpPr>
        <p:spPr>
          <a:xfrm>
            <a:off x="237509" y="4441371"/>
            <a:ext cx="11412186" cy="2031325"/>
          </a:xfrm>
          <a:prstGeom prst="rect">
            <a:avLst/>
          </a:prstGeom>
          <a:noFill/>
        </p:spPr>
        <p:txBody>
          <a:bodyPr wrap="square" rtlCol="0">
            <a:spAutoFit/>
          </a:bodyPr>
          <a:lstStyle/>
          <a:p>
            <a:r>
              <a:rPr lang="en-IN" dirty="0">
                <a:solidFill>
                  <a:srgbClr val="0432FF"/>
                </a:solidFill>
              </a:rPr>
              <a:t>Research grants of up to </a:t>
            </a:r>
            <a:r>
              <a:rPr lang="en-IN" b="1" dirty="0">
                <a:solidFill>
                  <a:srgbClr val="0432FF"/>
                </a:solidFill>
              </a:rPr>
              <a:t>Rs 30 Crore for a period of 3 years</a:t>
            </a:r>
            <a:r>
              <a:rPr lang="en-IN" dirty="0">
                <a:solidFill>
                  <a:srgbClr val="0432FF"/>
                </a:solidFill>
              </a:rPr>
              <a:t> may be awarded, inclusive of GPU usage costs. In rarer cases, </a:t>
            </a:r>
            <a:r>
              <a:rPr lang="en-IN" dirty="0" err="1">
                <a:solidFill>
                  <a:srgbClr val="0432FF"/>
                </a:solidFill>
              </a:rPr>
              <a:t>upto</a:t>
            </a:r>
            <a:r>
              <a:rPr lang="en-IN" dirty="0">
                <a:solidFill>
                  <a:srgbClr val="0432FF"/>
                </a:solidFill>
              </a:rPr>
              <a:t> </a:t>
            </a:r>
            <a:r>
              <a:rPr lang="en-IN" b="1" dirty="0">
                <a:solidFill>
                  <a:srgbClr val="0432FF"/>
                </a:solidFill>
              </a:rPr>
              <a:t>Rs 50 Crore</a:t>
            </a:r>
            <a:r>
              <a:rPr lang="en-IN" dirty="0">
                <a:solidFill>
                  <a:srgbClr val="0432FF"/>
                </a:solidFill>
              </a:rPr>
              <a:t> will also be considered, commensurate with the projected deliverables and impact of the proposal.</a:t>
            </a:r>
          </a:p>
          <a:p>
            <a:endParaRPr lang="en-IN" dirty="0">
              <a:solidFill>
                <a:srgbClr val="0432FF"/>
              </a:solidFill>
            </a:endParaRPr>
          </a:p>
          <a:p>
            <a:r>
              <a:rPr lang="en-IN" dirty="0">
                <a:solidFill>
                  <a:srgbClr val="0432FF"/>
                </a:solidFill>
              </a:rPr>
              <a:t>The budgetary provision for GPU usage must not exceed 70% of the total project cost.</a:t>
            </a:r>
          </a:p>
          <a:p>
            <a:endParaRPr lang="en-IN" dirty="0">
              <a:solidFill>
                <a:srgbClr val="0432FF"/>
              </a:solidFill>
            </a:endParaRPr>
          </a:p>
          <a:p>
            <a:r>
              <a:rPr lang="en-IN" dirty="0">
                <a:solidFill>
                  <a:srgbClr val="0432FF"/>
                </a:solidFill>
              </a:rPr>
              <a:t>GPU usage will be supported only through </a:t>
            </a:r>
            <a:r>
              <a:rPr lang="en-IN" dirty="0" err="1">
                <a:solidFill>
                  <a:srgbClr val="0432FF"/>
                </a:solidFill>
              </a:rPr>
              <a:t>MeitY's</a:t>
            </a:r>
            <a:r>
              <a:rPr lang="en-IN" dirty="0">
                <a:solidFill>
                  <a:srgbClr val="0432FF"/>
                </a:solidFill>
              </a:rPr>
              <a:t> GPU-as-a-Service; purchase of GPUs or other HPC equipment will not be funded. </a:t>
            </a:r>
            <a:endParaRPr lang="en-US" dirty="0">
              <a:solidFill>
                <a:srgbClr val="0432FF"/>
              </a:solidFill>
            </a:endParaRPr>
          </a:p>
        </p:txBody>
      </p:sp>
    </p:spTree>
    <p:extLst>
      <p:ext uri="{BB962C8B-B14F-4D97-AF65-F5344CB8AC3E}">
        <p14:creationId xmlns:p14="http://schemas.microsoft.com/office/powerpoint/2010/main" val="621561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311977-CA4E-456C-1BB8-523501A4EE44}"/>
              </a:ext>
            </a:extLst>
          </p:cNvPr>
          <p:cNvSpPr txBox="1"/>
          <p:nvPr/>
        </p:nvSpPr>
        <p:spPr>
          <a:xfrm>
            <a:off x="178129" y="224759"/>
            <a:ext cx="11863449" cy="6463308"/>
          </a:xfrm>
          <a:prstGeom prst="rect">
            <a:avLst/>
          </a:prstGeom>
          <a:noFill/>
        </p:spPr>
        <p:txBody>
          <a:bodyPr wrap="square">
            <a:spAutoFit/>
          </a:bodyPr>
          <a:lstStyle/>
          <a:p>
            <a:pPr>
              <a:buNone/>
            </a:pPr>
            <a:r>
              <a:rPr lang="en-IN" b="1" dirty="0">
                <a:hlinkClick r:id="rId2"/>
              </a:rPr>
              <a:t>Track - II (ANRF in partnership with MeitY) </a:t>
            </a:r>
            <a:endParaRPr lang="en-IN" b="1" dirty="0"/>
          </a:p>
          <a:p>
            <a:pPr>
              <a:buNone/>
            </a:pPr>
            <a:r>
              <a:rPr lang="en-IN" b="1" dirty="0"/>
              <a:t>National Challenges through open source contests:</a:t>
            </a:r>
            <a:r>
              <a:rPr lang="en-IN" dirty="0"/>
              <a:t> Under the broad umbrella of the AI-SE mission, open source challenges and contests will be undertaken to build a national common of open-source AI models, datasets, and evaluation benchmarks. Grand challenges, public competitions, and community benchmarking will be the goal of this initiative. A key purpose of this effort is to foster the engagement of the wider scientific community and latent talents, including researchers, students, and innovators from Tier II and Tier III institutions and universities, thereby ensuring inclusive participation and broad-based capacity building in AI for Science and Engineering.</a:t>
            </a:r>
          </a:p>
          <a:p>
            <a:pPr>
              <a:buFont typeface="Arial" panose="020B0604020202020204" pitchFamily="34" charset="0"/>
              <a:buChar char="•"/>
            </a:pPr>
            <a:br>
              <a:rPr lang="en-IN" dirty="0"/>
            </a:br>
            <a:r>
              <a:rPr lang="en-IN" b="1" dirty="0"/>
              <a:t>Nature of Support for Contests and Challenges:</a:t>
            </a:r>
            <a:br>
              <a:rPr lang="en-IN" dirty="0"/>
            </a:br>
            <a:r>
              <a:rPr lang="en-IN" dirty="0"/>
              <a:t>The mission will have national competitions over the year, to build open-source AI datasets, build opensource models, and benchmarks.</a:t>
            </a:r>
          </a:p>
          <a:p>
            <a:pPr>
              <a:buFont typeface="Arial" panose="020B0604020202020204" pitchFamily="34" charset="0"/>
              <a:buChar char="•"/>
            </a:pPr>
            <a:r>
              <a:rPr lang="en-IN" dirty="0"/>
              <a:t>Around 10 national competitions over the year will be </a:t>
            </a:r>
            <a:r>
              <a:rPr lang="en-IN" dirty="0" err="1"/>
              <a:t>targetted</a:t>
            </a:r>
            <a:r>
              <a:rPr lang="en-IN" dirty="0"/>
              <a:t>. </a:t>
            </a:r>
          </a:p>
          <a:p>
            <a:pPr>
              <a:buFont typeface="Arial" panose="020B0604020202020204" pitchFamily="34" charset="0"/>
              <a:buChar char="•"/>
            </a:pPr>
            <a:r>
              <a:rPr lang="en-IN" dirty="0"/>
              <a:t>The competitions are open to all Indian citizens or OCI holders.</a:t>
            </a:r>
          </a:p>
          <a:p>
            <a:pPr>
              <a:buFont typeface="Arial" panose="020B0604020202020204" pitchFamily="34" charset="0"/>
              <a:buChar char="•"/>
            </a:pPr>
            <a:r>
              <a:rPr lang="en-IN" dirty="0"/>
              <a:t>The competitions will entail prizes and access to GPUs through </a:t>
            </a:r>
            <a:r>
              <a:rPr lang="en-IN" dirty="0" err="1"/>
              <a:t>MeitY's</a:t>
            </a:r>
            <a:r>
              <a:rPr lang="en-IN" dirty="0"/>
              <a:t> shared infrastructure.</a:t>
            </a:r>
          </a:p>
          <a:p>
            <a:pPr>
              <a:buFont typeface="Arial" panose="020B0604020202020204" pitchFamily="34" charset="0"/>
              <a:buChar char="•"/>
            </a:pPr>
            <a:r>
              <a:rPr lang="en-IN" dirty="0"/>
              <a:t>The expected deliverables will be build datasets or build models for opensource.</a:t>
            </a:r>
          </a:p>
          <a:p>
            <a:pPr>
              <a:buFont typeface="Arial" panose="020B0604020202020204" pitchFamily="34" charset="0"/>
              <a:buChar char="•"/>
            </a:pPr>
            <a:r>
              <a:rPr lang="en-IN" dirty="0"/>
              <a:t>The applicants should affiliate/partner with any Indian academic institutions </a:t>
            </a:r>
            <a:r>
              <a:rPr lang="en-IN" dirty="0" err="1"/>
              <a:t>ornational</a:t>
            </a:r>
            <a:r>
              <a:rPr lang="en-IN" dirty="0"/>
              <a:t> research labs if they win the contest, for GPU access/allocation.</a:t>
            </a:r>
          </a:p>
          <a:p>
            <a:pPr>
              <a:buFont typeface="Arial" panose="020B0604020202020204" pitchFamily="34" charset="0"/>
              <a:buChar char="•"/>
            </a:pPr>
            <a:r>
              <a:rPr lang="en-IN" dirty="0"/>
              <a:t>The PIs/Co-PIs must commit to releasing intermediate artefacts under approved open-source licenses. The details of the licence can be found </a:t>
            </a:r>
            <a:r>
              <a:rPr lang="en-IN" dirty="0">
                <a:hlinkClick r:id="rId3"/>
              </a:rPr>
              <a:t>here</a:t>
            </a:r>
            <a:r>
              <a:rPr lang="en-IN" dirty="0"/>
              <a:t>...</a:t>
            </a:r>
          </a:p>
          <a:p>
            <a:pPr>
              <a:buFont typeface="Arial" panose="020B0604020202020204" pitchFamily="34" charset="0"/>
              <a:buChar char="•"/>
            </a:pPr>
            <a:br>
              <a:rPr lang="en-IN" dirty="0"/>
            </a:br>
            <a:r>
              <a:rPr lang="en-IN" b="1" dirty="0"/>
              <a:t>Implementation of Open Source Challenges and Contests:</a:t>
            </a:r>
            <a:r>
              <a:rPr lang="en-IN" dirty="0"/>
              <a:t> ANRF and </a:t>
            </a:r>
            <a:r>
              <a:rPr lang="en-IN" dirty="0" err="1"/>
              <a:t>MeitY</a:t>
            </a:r>
            <a:r>
              <a:rPr lang="en-IN" dirty="0"/>
              <a:t> will evolve mechanisms to support competitions to lead the development of national open-source AI models, datasets, and benchmarking platforms, including large-scale competitions to crowdsource innovation. In addition ANRF and </a:t>
            </a:r>
            <a:r>
              <a:rPr lang="en-IN" dirty="0" err="1"/>
              <a:t>MeitY</a:t>
            </a:r>
            <a:r>
              <a:rPr lang="en-IN" dirty="0"/>
              <a:t> may procure support services for this AI Mission.</a:t>
            </a:r>
          </a:p>
        </p:txBody>
      </p:sp>
    </p:spTree>
    <p:extLst>
      <p:ext uri="{BB962C8B-B14F-4D97-AF65-F5344CB8AC3E}">
        <p14:creationId xmlns:p14="http://schemas.microsoft.com/office/powerpoint/2010/main" val="419887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A53412-E6B5-60BA-64B8-A9AC374C22B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5DB89047-F703-21A6-ACF1-A5CAA4D72BA3}"/>
              </a:ext>
            </a:extLst>
          </p:cNvPr>
          <p:cNvSpPr/>
          <p:nvPr/>
        </p:nvSpPr>
        <p:spPr>
          <a:xfrm>
            <a:off x="5278426" y="559341"/>
            <a:ext cx="6913575" cy="6298659"/>
          </a:xfrm>
          <a:prstGeom prst="rect">
            <a:avLst/>
          </a:prstGeom>
          <a:solidFill>
            <a:schemeClr val="accent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sz="2400"/>
          </a:p>
        </p:txBody>
      </p:sp>
      <p:sp>
        <p:nvSpPr>
          <p:cNvPr id="3" name="Google Shape;171;p20">
            <a:extLst>
              <a:ext uri="{FF2B5EF4-FFF2-40B4-BE49-F238E27FC236}">
                <a16:creationId xmlns:a16="http://schemas.microsoft.com/office/drawing/2014/main" id="{FCAC1648-BB46-9F23-81B7-26A9090F6526}"/>
              </a:ext>
            </a:extLst>
          </p:cNvPr>
          <p:cNvSpPr/>
          <p:nvPr/>
        </p:nvSpPr>
        <p:spPr>
          <a:xfrm>
            <a:off x="0" y="2"/>
            <a:ext cx="12192000" cy="572113"/>
          </a:xfrm>
          <a:prstGeom prst="rect">
            <a:avLst/>
          </a:prstGeom>
          <a:solidFill>
            <a:srgbClr val="007988"/>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4" name="Title 1">
            <a:extLst>
              <a:ext uri="{FF2B5EF4-FFF2-40B4-BE49-F238E27FC236}">
                <a16:creationId xmlns:a16="http://schemas.microsoft.com/office/drawing/2014/main" id="{DC86FEA2-3E7D-E5D5-97FB-2B040F8FAA23}"/>
              </a:ext>
            </a:extLst>
          </p:cNvPr>
          <p:cNvSpPr txBox="1">
            <a:spLocks/>
          </p:cNvSpPr>
          <p:nvPr/>
        </p:nvSpPr>
        <p:spPr>
          <a:xfrm>
            <a:off x="175690" y="86267"/>
            <a:ext cx="11764844" cy="473075"/>
          </a:xfrm>
          <a:prstGeom prst="rect">
            <a:avLst/>
          </a:prstGeom>
        </p:spPr>
        <p:txBody>
          <a:bodyPr vert="horz" lIns="121920" tIns="60960" rIns="121920" bIns="60960" rtlCol="0" anchor="b">
            <a:normAutofit fontScale="400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buClrTx/>
              <a:buFontTx/>
            </a:pPr>
            <a:r>
              <a:rPr lang="en-US" sz="6000" dirty="0">
                <a:solidFill>
                  <a:schemeClr val="bg1"/>
                </a:solidFill>
                <a:latin typeface="Georgia" panose="02040502050405020303" pitchFamily="18" charset="0"/>
              </a:rPr>
              <a:t>ANRF “Core” and RDI: CATALYZE the Rise of India as an R&amp;D Powerhouse</a:t>
            </a:r>
            <a:endParaRPr lang="en-IN" sz="6000"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0BEBED5F-6E4C-94B7-4740-C6D32AC940A4}"/>
              </a:ext>
            </a:extLst>
          </p:cNvPr>
          <p:cNvSpPr txBox="1"/>
          <p:nvPr/>
        </p:nvSpPr>
        <p:spPr>
          <a:xfrm>
            <a:off x="228444" y="4730136"/>
            <a:ext cx="4536337" cy="1200329"/>
          </a:xfrm>
          <a:prstGeom prst="rect">
            <a:avLst/>
          </a:prstGeom>
          <a:noFill/>
        </p:spPr>
        <p:txBody>
          <a:bodyPr wrap="square" rtlCol="0">
            <a:spAutoFit/>
          </a:bodyPr>
          <a:lstStyle/>
          <a:p>
            <a:pPr algn="ctr" defTabSz="914377"/>
            <a:r>
              <a:rPr lang="en-US" b="1" u="sng"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ANRF Core</a:t>
            </a:r>
            <a:r>
              <a:rPr lang="en-US"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a:t>
            </a:r>
          </a:p>
          <a:p>
            <a:pPr algn="ctr" defTabSz="914377"/>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Foundational Transformation + </a:t>
            </a:r>
          </a:p>
          <a:p>
            <a:pPr algn="ctr" defTabSz="914377"/>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Mission-Mode Research + </a:t>
            </a:r>
          </a:p>
          <a:p>
            <a:pPr algn="ctr" defTabSz="914377"/>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Private Partnerships {</a:t>
            </a:r>
            <a:r>
              <a:rPr lang="en-US" b="1" u="sng" dirty="0">
                <a:solidFill>
                  <a:prstClr val="black"/>
                </a:solidFill>
                <a:latin typeface="Calibri" panose="020F0502020204030204" pitchFamily="34" charset="0"/>
                <a:ea typeface="Calibri" panose="020F0502020204030204" pitchFamily="34" charset="0"/>
                <a:cs typeface="Calibri" panose="020F0502020204030204" pitchFamily="34" charset="0"/>
              </a:rPr>
              <a:t>Grant-in-aid</a:t>
            </a: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 focus} </a:t>
            </a:r>
          </a:p>
        </p:txBody>
      </p:sp>
      <p:sp>
        <p:nvSpPr>
          <p:cNvPr id="6" name="TextBox 5">
            <a:extLst>
              <a:ext uri="{FF2B5EF4-FFF2-40B4-BE49-F238E27FC236}">
                <a16:creationId xmlns:a16="http://schemas.microsoft.com/office/drawing/2014/main" id="{A910647B-8331-D42D-2CA1-E446F0EFC3A7}"/>
              </a:ext>
            </a:extLst>
          </p:cNvPr>
          <p:cNvSpPr txBox="1"/>
          <p:nvPr/>
        </p:nvSpPr>
        <p:spPr>
          <a:xfrm>
            <a:off x="228443" y="1965115"/>
            <a:ext cx="4920605" cy="923330"/>
          </a:xfrm>
          <a:prstGeom prst="rect">
            <a:avLst/>
          </a:prstGeom>
          <a:noFill/>
        </p:spPr>
        <p:txBody>
          <a:bodyPr wrap="square" rtlCol="0">
            <a:spAutoFit/>
          </a:bodyPr>
          <a:lstStyle/>
          <a:p>
            <a:pPr algn="ctr" defTabSz="914377"/>
            <a:r>
              <a:rPr lang="en-US" b="1" u="sng"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ANRF RDI </a:t>
            </a:r>
          </a:p>
          <a:p>
            <a:pPr algn="ctr" defTabSz="914377"/>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Translational &amp; Scale up with Private Sector</a:t>
            </a:r>
          </a:p>
          <a:p>
            <a:pPr algn="ctr" defTabSz="914377"/>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{Patient Capital, Debt/Equity: </a:t>
            </a:r>
            <a:r>
              <a:rPr lang="en-US" b="1" u="sng" dirty="0">
                <a:solidFill>
                  <a:prstClr val="black"/>
                </a:solidFill>
                <a:latin typeface="Calibri" panose="020F0502020204030204" pitchFamily="34" charset="0"/>
                <a:ea typeface="Calibri" panose="020F0502020204030204" pitchFamily="34" charset="0"/>
                <a:cs typeface="Calibri" panose="020F0502020204030204" pitchFamily="34" charset="0"/>
              </a:rPr>
              <a:t>NOT Grants</a:t>
            </a: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a:t>
            </a:r>
          </a:p>
        </p:txBody>
      </p:sp>
      <p:sp>
        <p:nvSpPr>
          <p:cNvPr id="7" name="Rectangle 6">
            <a:extLst>
              <a:ext uri="{FF2B5EF4-FFF2-40B4-BE49-F238E27FC236}">
                <a16:creationId xmlns:a16="http://schemas.microsoft.com/office/drawing/2014/main" id="{17957F3C-F6EB-FC17-E91B-F193BA215FED}"/>
              </a:ext>
            </a:extLst>
          </p:cNvPr>
          <p:cNvSpPr/>
          <p:nvPr/>
        </p:nvSpPr>
        <p:spPr>
          <a:xfrm>
            <a:off x="5376583" y="745558"/>
            <a:ext cx="6645296" cy="349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endParaRPr lang="en-IN" dirty="0">
              <a:solidFill>
                <a:prstClr val="white"/>
              </a:solidFill>
              <a:latin typeface="Aptos" panose="02110004020202020204"/>
            </a:endParaRPr>
          </a:p>
        </p:txBody>
      </p:sp>
      <p:pic>
        <p:nvPicPr>
          <p:cNvPr id="8" name="Picture 7">
            <a:extLst>
              <a:ext uri="{FF2B5EF4-FFF2-40B4-BE49-F238E27FC236}">
                <a16:creationId xmlns:a16="http://schemas.microsoft.com/office/drawing/2014/main" id="{C9460294-B269-9C43-F0B9-9A7288F32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511" y="1131455"/>
            <a:ext cx="3135772" cy="5324085"/>
          </a:xfrm>
          <a:prstGeom prst="rect">
            <a:avLst/>
          </a:prstGeom>
        </p:spPr>
      </p:pic>
      <p:sp>
        <p:nvSpPr>
          <p:cNvPr id="9" name="Rectangle 8">
            <a:extLst>
              <a:ext uri="{FF2B5EF4-FFF2-40B4-BE49-F238E27FC236}">
                <a16:creationId xmlns:a16="http://schemas.microsoft.com/office/drawing/2014/main" id="{5BE404BE-4A45-9314-786B-8710667A9128}"/>
              </a:ext>
            </a:extLst>
          </p:cNvPr>
          <p:cNvSpPr/>
          <p:nvPr/>
        </p:nvSpPr>
        <p:spPr>
          <a:xfrm>
            <a:off x="7170896" y="6368893"/>
            <a:ext cx="116249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IN" b="1" dirty="0">
                <a:solidFill>
                  <a:srgbClr val="FF0000"/>
                </a:solidFill>
                <a:latin typeface="Calibri" panose="020F0502020204030204" pitchFamily="34" charset="0"/>
                <a:ea typeface="Calibri" panose="020F0502020204030204" pitchFamily="34" charset="0"/>
                <a:cs typeface="Calibri" panose="020F0502020204030204" pitchFamily="34" charset="0"/>
              </a:rPr>
              <a:t>Basic R&amp;D</a:t>
            </a:r>
            <a:endParaRPr lang="en-US"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A91E107-D62B-997B-973B-A3E66D50609D}"/>
              </a:ext>
            </a:extLst>
          </p:cNvPr>
          <p:cNvSpPr/>
          <p:nvPr/>
        </p:nvSpPr>
        <p:spPr>
          <a:xfrm>
            <a:off x="8155594" y="4627401"/>
            <a:ext cx="113979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IN" b="1" dirty="0">
                <a:solidFill>
                  <a:srgbClr val="FFFF00"/>
                </a:solidFill>
                <a:latin typeface="Calibri" panose="020F0502020204030204" pitchFamily="34" charset="0"/>
                <a:ea typeface="Calibri" panose="020F0502020204030204" pitchFamily="34" charset="0"/>
                <a:cs typeface="Calibri" panose="020F0502020204030204" pitchFamily="34" charset="0"/>
              </a:rPr>
              <a:t>Prototype</a:t>
            </a:r>
            <a:endParaRPr lang="en-US" b="1"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1C56CF7C-D3AE-58E3-38C9-8760999144D2}"/>
              </a:ext>
            </a:extLst>
          </p:cNvPr>
          <p:cNvSpPr/>
          <p:nvPr/>
        </p:nvSpPr>
        <p:spPr>
          <a:xfrm>
            <a:off x="6246588" y="1252607"/>
            <a:ext cx="196342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IN" b="1"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Commercialisation</a:t>
            </a:r>
            <a:endParaRPr lang="en-US" b="1"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B0CA7B73-BF4C-D522-68A5-3FE358D80E56}"/>
              </a:ext>
            </a:extLst>
          </p:cNvPr>
          <p:cNvSpPr/>
          <p:nvPr/>
        </p:nvSpPr>
        <p:spPr>
          <a:xfrm rot="16200000">
            <a:off x="10169322" y="4600910"/>
            <a:ext cx="128265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ANRF CORE</a:t>
            </a:r>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8E74060-5464-3BD4-E3A9-0612EDAE5493}"/>
              </a:ext>
            </a:extLst>
          </p:cNvPr>
          <p:cNvSpPr/>
          <p:nvPr/>
        </p:nvSpPr>
        <p:spPr>
          <a:xfrm rot="16200000">
            <a:off x="7844909" y="2742274"/>
            <a:ext cx="302514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r>
              <a:rPr lang="en-US" b="1" i="1" dirty="0">
                <a:solidFill>
                  <a:schemeClr val="bg1"/>
                </a:solidFill>
                <a:latin typeface="Arial" panose="020B0604020202020204" pitchFamily="34" charset="0"/>
                <a:cs typeface="Arial" panose="020B0604020202020204" pitchFamily="34" charset="0"/>
              </a:rPr>
              <a:t>RDI Fund</a:t>
            </a:r>
          </a:p>
        </p:txBody>
      </p:sp>
      <p:cxnSp>
        <p:nvCxnSpPr>
          <p:cNvPr id="14" name="Straight Arrow Connector 13">
            <a:extLst>
              <a:ext uri="{FF2B5EF4-FFF2-40B4-BE49-F238E27FC236}">
                <a16:creationId xmlns:a16="http://schemas.microsoft.com/office/drawing/2014/main" id="{532AD3F9-07EA-5A8E-3859-16ACA33926C1}"/>
              </a:ext>
            </a:extLst>
          </p:cNvPr>
          <p:cNvCxnSpPr/>
          <p:nvPr/>
        </p:nvCxnSpPr>
        <p:spPr>
          <a:xfrm>
            <a:off x="5612559" y="5787507"/>
            <a:ext cx="1230699" cy="72625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D60E1B61-289B-D8A9-639C-E1B7735B5773}"/>
              </a:ext>
            </a:extLst>
          </p:cNvPr>
          <p:cNvCxnSpPr/>
          <p:nvPr/>
        </p:nvCxnSpPr>
        <p:spPr>
          <a:xfrm flipV="1">
            <a:off x="7429859" y="5053303"/>
            <a:ext cx="966159" cy="552091"/>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66BD9E-20DD-6A9A-BE26-F4CEE32688C2}"/>
              </a:ext>
            </a:extLst>
          </p:cNvPr>
          <p:cNvCxnSpPr>
            <a:cxnSpLocks/>
          </p:cNvCxnSpPr>
          <p:nvPr/>
        </p:nvCxnSpPr>
        <p:spPr>
          <a:xfrm flipH="1" flipV="1">
            <a:off x="7042684" y="1745753"/>
            <a:ext cx="1481544" cy="98240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78B53F6A-0158-DA83-C592-3834A440D628}"/>
              </a:ext>
            </a:extLst>
          </p:cNvPr>
          <p:cNvGrpSpPr/>
          <p:nvPr/>
        </p:nvGrpSpPr>
        <p:grpSpPr>
          <a:xfrm>
            <a:off x="9328555" y="1293145"/>
            <a:ext cx="282748" cy="3252159"/>
            <a:chOff x="10789651" y="1362974"/>
            <a:chExt cx="282748" cy="3252158"/>
          </a:xfrm>
        </p:grpSpPr>
        <p:cxnSp>
          <p:nvCxnSpPr>
            <p:cNvPr id="18" name="Straight Connector 17">
              <a:extLst>
                <a:ext uri="{FF2B5EF4-FFF2-40B4-BE49-F238E27FC236}">
                  <a16:creationId xmlns:a16="http://schemas.microsoft.com/office/drawing/2014/main" id="{BBD14C72-435D-A3CC-2DFF-89A260D4B98E}"/>
                </a:ext>
              </a:extLst>
            </p:cNvPr>
            <p:cNvCxnSpPr/>
            <p:nvPr/>
          </p:nvCxnSpPr>
          <p:spPr>
            <a:xfrm>
              <a:off x="11059064" y="1362974"/>
              <a:ext cx="0" cy="3252158"/>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460D1D05-BB82-D5EC-FC0C-4C20682ADCD7}"/>
                </a:ext>
              </a:extLst>
            </p:cNvPr>
            <p:cNvCxnSpPr/>
            <p:nvPr/>
          </p:nvCxnSpPr>
          <p:spPr>
            <a:xfrm>
              <a:off x="10789651" y="4611861"/>
              <a:ext cx="282748"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D4ECF1D-B583-40AC-4A53-CC597EE85D5A}"/>
                </a:ext>
              </a:extLst>
            </p:cNvPr>
            <p:cNvCxnSpPr/>
            <p:nvPr/>
          </p:nvCxnSpPr>
          <p:spPr>
            <a:xfrm>
              <a:off x="10789651" y="1367683"/>
              <a:ext cx="282748"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6E164196-201C-8997-D920-BF5C5AB223BF}"/>
              </a:ext>
            </a:extLst>
          </p:cNvPr>
          <p:cNvGrpSpPr/>
          <p:nvPr/>
        </p:nvGrpSpPr>
        <p:grpSpPr>
          <a:xfrm>
            <a:off x="10962350" y="3175173"/>
            <a:ext cx="282748" cy="3252159"/>
            <a:chOff x="10789651" y="1362974"/>
            <a:chExt cx="282748" cy="3252158"/>
          </a:xfrm>
        </p:grpSpPr>
        <p:cxnSp>
          <p:nvCxnSpPr>
            <p:cNvPr id="22" name="Straight Connector 21">
              <a:extLst>
                <a:ext uri="{FF2B5EF4-FFF2-40B4-BE49-F238E27FC236}">
                  <a16:creationId xmlns:a16="http://schemas.microsoft.com/office/drawing/2014/main" id="{D779AAFF-D368-0119-DCE3-5C9E5DA899FE}"/>
                </a:ext>
              </a:extLst>
            </p:cNvPr>
            <p:cNvCxnSpPr/>
            <p:nvPr/>
          </p:nvCxnSpPr>
          <p:spPr>
            <a:xfrm>
              <a:off x="11059064" y="1362974"/>
              <a:ext cx="0" cy="325215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D2630208-F116-A67B-C031-4C4A41AFDD31}"/>
                </a:ext>
              </a:extLst>
            </p:cNvPr>
            <p:cNvCxnSpPr/>
            <p:nvPr/>
          </p:nvCxnSpPr>
          <p:spPr>
            <a:xfrm>
              <a:off x="10789651" y="4611861"/>
              <a:ext cx="28274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A89A9349-46D6-320B-0259-268DAC66E852}"/>
                </a:ext>
              </a:extLst>
            </p:cNvPr>
            <p:cNvCxnSpPr/>
            <p:nvPr/>
          </p:nvCxnSpPr>
          <p:spPr>
            <a:xfrm>
              <a:off x="10789651" y="1367683"/>
              <a:ext cx="282748" cy="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25" name="Rectangle 24">
            <a:extLst>
              <a:ext uri="{FF2B5EF4-FFF2-40B4-BE49-F238E27FC236}">
                <a16:creationId xmlns:a16="http://schemas.microsoft.com/office/drawing/2014/main" id="{D4A24095-D14F-C106-1145-6A616E416901}"/>
              </a:ext>
            </a:extLst>
          </p:cNvPr>
          <p:cNvSpPr/>
          <p:nvPr/>
        </p:nvSpPr>
        <p:spPr>
          <a:xfrm>
            <a:off x="5468137" y="735397"/>
            <a:ext cx="647239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r>
              <a:rPr lang="en-US" b="1" dirty="0">
                <a:solidFill>
                  <a:prstClr val="white"/>
                </a:solidFill>
                <a:latin typeface="Calibri" panose="020F0502020204030204" pitchFamily="34" charset="0"/>
                <a:ea typeface="Calibri" panose="020F0502020204030204" pitchFamily="34" charset="0"/>
                <a:cs typeface="Calibri" panose="020F0502020204030204" pitchFamily="34" charset="0"/>
              </a:rPr>
              <a:t>Technology Readiness Level (TRL)</a:t>
            </a:r>
          </a:p>
        </p:txBody>
      </p:sp>
      <p:grpSp>
        <p:nvGrpSpPr>
          <p:cNvPr id="28" name="Group 27">
            <a:extLst>
              <a:ext uri="{FF2B5EF4-FFF2-40B4-BE49-F238E27FC236}">
                <a16:creationId xmlns:a16="http://schemas.microsoft.com/office/drawing/2014/main" id="{8C32FCAB-CB31-6F03-E0D3-907F5163F0D5}"/>
              </a:ext>
            </a:extLst>
          </p:cNvPr>
          <p:cNvGrpSpPr/>
          <p:nvPr/>
        </p:nvGrpSpPr>
        <p:grpSpPr>
          <a:xfrm rot="10800000">
            <a:off x="4830302" y="3316790"/>
            <a:ext cx="282748" cy="3252159"/>
            <a:chOff x="10789651" y="1362974"/>
            <a:chExt cx="282748" cy="3252158"/>
          </a:xfrm>
        </p:grpSpPr>
        <p:cxnSp>
          <p:nvCxnSpPr>
            <p:cNvPr id="29" name="Straight Connector 28">
              <a:extLst>
                <a:ext uri="{FF2B5EF4-FFF2-40B4-BE49-F238E27FC236}">
                  <a16:creationId xmlns:a16="http://schemas.microsoft.com/office/drawing/2014/main" id="{BA3588E5-A4D0-307E-5A5B-752A89FE0DDC}"/>
                </a:ext>
              </a:extLst>
            </p:cNvPr>
            <p:cNvCxnSpPr/>
            <p:nvPr/>
          </p:nvCxnSpPr>
          <p:spPr>
            <a:xfrm>
              <a:off x="11059064" y="1362974"/>
              <a:ext cx="0" cy="325215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47F3C743-B55B-E125-E9BE-55C4E9A9432D}"/>
                </a:ext>
              </a:extLst>
            </p:cNvPr>
            <p:cNvCxnSpPr/>
            <p:nvPr/>
          </p:nvCxnSpPr>
          <p:spPr>
            <a:xfrm>
              <a:off x="10789651" y="4611861"/>
              <a:ext cx="28274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1265C815-831E-6AE4-28E9-221DE5053DB5}"/>
                </a:ext>
              </a:extLst>
            </p:cNvPr>
            <p:cNvCxnSpPr/>
            <p:nvPr/>
          </p:nvCxnSpPr>
          <p:spPr>
            <a:xfrm>
              <a:off x="10789651" y="1367683"/>
              <a:ext cx="282748" cy="0"/>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B0F00D7C-62F0-3D72-47C8-772E460BDDC7}"/>
              </a:ext>
            </a:extLst>
          </p:cNvPr>
          <p:cNvGrpSpPr/>
          <p:nvPr/>
        </p:nvGrpSpPr>
        <p:grpSpPr>
          <a:xfrm rot="10800000">
            <a:off x="4906322" y="1293145"/>
            <a:ext cx="282748" cy="3252159"/>
            <a:chOff x="10789651" y="1362974"/>
            <a:chExt cx="282748" cy="3252158"/>
          </a:xfrm>
        </p:grpSpPr>
        <p:cxnSp>
          <p:nvCxnSpPr>
            <p:cNvPr id="33" name="Straight Connector 32">
              <a:extLst>
                <a:ext uri="{FF2B5EF4-FFF2-40B4-BE49-F238E27FC236}">
                  <a16:creationId xmlns:a16="http://schemas.microsoft.com/office/drawing/2014/main" id="{BB6F9C7E-68AA-F765-46D5-1584C8A91874}"/>
                </a:ext>
              </a:extLst>
            </p:cNvPr>
            <p:cNvCxnSpPr/>
            <p:nvPr/>
          </p:nvCxnSpPr>
          <p:spPr>
            <a:xfrm>
              <a:off x="11059064" y="1362974"/>
              <a:ext cx="0" cy="3252158"/>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480FE69D-3466-A628-DE2A-88A1CE347CDF}"/>
                </a:ext>
              </a:extLst>
            </p:cNvPr>
            <p:cNvCxnSpPr/>
            <p:nvPr/>
          </p:nvCxnSpPr>
          <p:spPr>
            <a:xfrm>
              <a:off x="10789651" y="4611861"/>
              <a:ext cx="282748"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7DB0B7A9-AFD6-B70A-0EE5-03D214E70D7D}"/>
                </a:ext>
              </a:extLst>
            </p:cNvPr>
            <p:cNvCxnSpPr/>
            <p:nvPr/>
          </p:nvCxnSpPr>
          <p:spPr>
            <a:xfrm>
              <a:off x="10789651" y="1367683"/>
              <a:ext cx="282748"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pic>
        <p:nvPicPr>
          <p:cNvPr id="36" name="Picture 35">
            <a:extLst>
              <a:ext uri="{FF2B5EF4-FFF2-40B4-BE49-F238E27FC236}">
                <a16:creationId xmlns:a16="http://schemas.microsoft.com/office/drawing/2014/main" id="{853DB8A3-025A-05B1-FBAA-819EAC6BF524}"/>
              </a:ext>
            </a:extLst>
          </p:cNvPr>
          <p:cNvPicPr>
            <a:picLocks noChangeAspect="1"/>
          </p:cNvPicPr>
          <p:nvPr/>
        </p:nvPicPr>
        <p:blipFill>
          <a:blip r:embed="rId4"/>
          <a:stretch>
            <a:fillRect/>
          </a:stretch>
        </p:blipFill>
        <p:spPr>
          <a:xfrm>
            <a:off x="84670" y="6542894"/>
            <a:ext cx="1701796" cy="283223"/>
          </a:xfrm>
          <a:prstGeom prst="rect">
            <a:avLst/>
          </a:prstGeom>
        </p:spPr>
      </p:pic>
    </p:spTree>
    <p:extLst>
      <p:ext uri="{BB962C8B-B14F-4D97-AF65-F5344CB8AC3E}">
        <p14:creationId xmlns:p14="http://schemas.microsoft.com/office/powerpoint/2010/main" val="3983280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5DE35-007F-6BB2-A0AB-3EEFA72BB3D5}"/>
              </a:ext>
            </a:extLst>
          </p:cNvPr>
          <p:cNvSpPr txBox="1"/>
          <p:nvPr/>
        </p:nvSpPr>
        <p:spPr>
          <a:xfrm>
            <a:off x="147920" y="94130"/>
            <a:ext cx="6457858" cy="646331"/>
          </a:xfrm>
          <a:prstGeom prst="rect">
            <a:avLst/>
          </a:prstGeom>
          <a:noFill/>
        </p:spPr>
        <p:txBody>
          <a:bodyPr wrap="none" rtlCol="0">
            <a:spAutoFit/>
          </a:bodyPr>
          <a:lstStyle/>
          <a:p>
            <a:r>
              <a:rPr lang="en-US" sz="3600" b="1" dirty="0"/>
              <a:t>Proposal Writing: Certain Tips…..</a:t>
            </a:r>
          </a:p>
        </p:txBody>
      </p:sp>
      <p:sp>
        <p:nvSpPr>
          <p:cNvPr id="3" name="TextBox 1">
            <a:extLst>
              <a:ext uri="{FF2B5EF4-FFF2-40B4-BE49-F238E27FC236}">
                <a16:creationId xmlns:a16="http://schemas.microsoft.com/office/drawing/2014/main" id="{99C9CA76-83CA-251A-C5F6-E87F45A50668}"/>
              </a:ext>
            </a:extLst>
          </p:cNvPr>
          <p:cNvSpPr txBox="1">
            <a:spLocks noChangeArrowheads="1"/>
          </p:cNvSpPr>
          <p:nvPr/>
        </p:nvSpPr>
        <p:spPr bwMode="auto">
          <a:xfrm>
            <a:off x="171124" y="1175325"/>
            <a:ext cx="8394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i="1" u="sng" dirty="0">
                <a:latin typeface="Calibri" panose="020F0502020204030204" pitchFamily="34" charset="0"/>
              </a:rPr>
              <a:t>Strictly</a:t>
            </a:r>
            <a:r>
              <a:rPr lang="en-US" altLang="en-US" sz="3600" b="1" dirty="0">
                <a:latin typeface="Calibri" panose="020F0502020204030204" pitchFamily="34" charset="0"/>
              </a:rPr>
              <a:t> follow the format and instructions</a:t>
            </a:r>
            <a:endParaRPr lang="en-IN" altLang="en-US" sz="3600" b="1" dirty="0">
              <a:latin typeface="Calibri" panose="020F0502020204030204" pitchFamily="34" charset="0"/>
            </a:endParaRPr>
          </a:p>
        </p:txBody>
      </p:sp>
      <p:sp>
        <p:nvSpPr>
          <p:cNvPr id="4" name="TextBox 2">
            <a:extLst>
              <a:ext uri="{FF2B5EF4-FFF2-40B4-BE49-F238E27FC236}">
                <a16:creationId xmlns:a16="http://schemas.microsoft.com/office/drawing/2014/main" id="{3BC138E2-6647-7CD2-965F-9A7A5E447687}"/>
              </a:ext>
            </a:extLst>
          </p:cNvPr>
          <p:cNvSpPr txBox="1">
            <a:spLocks noChangeArrowheads="1"/>
          </p:cNvSpPr>
          <p:nvPr/>
        </p:nvSpPr>
        <p:spPr bwMode="auto">
          <a:xfrm>
            <a:off x="169890" y="2354938"/>
            <a:ext cx="97900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solidFill>
                  <a:srgbClr val="C00000"/>
                </a:solidFill>
                <a:latin typeface="Calibri" panose="020F0502020204030204" pitchFamily="34" charset="0"/>
              </a:rPr>
              <a:t>Title</a:t>
            </a:r>
            <a:r>
              <a:rPr lang="en-US" altLang="en-US" sz="2800" dirty="0">
                <a:solidFill>
                  <a:srgbClr val="C00000"/>
                </a:solidFill>
                <a:latin typeface="Calibri" panose="020F0502020204030204" pitchFamily="34" charset="0"/>
              </a:rPr>
              <a:t>: </a:t>
            </a:r>
            <a:r>
              <a:rPr lang="en-US" altLang="en-US" sz="2800" dirty="0">
                <a:latin typeface="Calibri" panose="020F0502020204030204" pitchFamily="34" charset="0"/>
              </a:rPr>
              <a:t>Should avoid fancy keywords  such as “novel”,, “first” </a:t>
            </a:r>
            <a:r>
              <a:rPr lang="en-US" altLang="en-US" sz="2800" i="1" dirty="0" err="1">
                <a:latin typeface="Calibri" panose="020F0502020204030204" pitchFamily="34" charset="0"/>
              </a:rPr>
              <a:t>etc</a:t>
            </a:r>
            <a:r>
              <a:rPr lang="en-US" altLang="en-US" sz="2800" dirty="0">
                <a:latin typeface="Calibri" panose="020F0502020204030204" pitchFamily="34" charset="0"/>
              </a:rPr>
              <a:t>…..  </a:t>
            </a:r>
          </a:p>
        </p:txBody>
      </p:sp>
      <p:sp>
        <p:nvSpPr>
          <p:cNvPr id="5" name="Rectangle 4">
            <a:extLst>
              <a:ext uri="{FF2B5EF4-FFF2-40B4-BE49-F238E27FC236}">
                <a16:creationId xmlns:a16="http://schemas.microsoft.com/office/drawing/2014/main" id="{563A72E7-068A-3087-1E67-9E41CA5681B4}"/>
              </a:ext>
            </a:extLst>
          </p:cNvPr>
          <p:cNvSpPr>
            <a:spLocks noChangeArrowheads="1"/>
          </p:cNvSpPr>
          <p:nvPr/>
        </p:nvSpPr>
        <p:spPr bwMode="auto">
          <a:xfrm>
            <a:off x="157163" y="4282105"/>
            <a:ext cx="959174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solidFill>
                  <a:srgbClr val="C00000"/>
                </a:solidFill>
                <a:latin typeface="Calibri" panose="020F0502020204030204" pitchFamily="34" charset="0"/>
                <a:cs typeface="Calibri" panose="020F0502020204030204" pitchFamily="34" charset="0"/>
              </a:rPr>
              <a:t>Summary</a:t>
            </a:r>
            <a:r>
              <a:rPr lang="en-US" altLang="en-US" sz="2800" dirty="0">
                <a:solidFill>
                  <a:srgbClr val="C00000"/>
                </a:solidFill>
                <a:latin typeface="Calibri" panose="020F0502020204030204" pitchFamily="34" charset="0"/>
                <a:cs typeface="Calibri" panose="020F0502020204030204" pitchFamily="34" charset="0"/>
              </a:rPr>
              <a:t>: </a:t>
            </a:r>
            <a:r>
              <a:rPr lang="en-US" altLang="en-US" sz="2800" dirty="0">
                <a:latin typeface="Calibri" panose="020F0502020204030204" pitchFamily="34" charset="0"/>
                <a:cs typeface="Calibri" panose="020F0502020204030204" pitchFamily="34" charset="0"/>
              </a:rPr>
              <a:t>This should outline the overall project description.</a:t>
            </a:r>
          </a:p>
          <a:p>
            <a:pPr eaLnBrk="1" hangingPunct="1"/>
            <a:r>
              <a:rPr lang="en-US" altLang="en-US" sz="3600" b="1" dirty="0">
                <a:solidFill>
                  <a:srgbClr val="FF0000"/>
                </a:solidFill>
                <a:latin typeface="Calibri" panose="020F0502020204030204" pitchFamily="34" charset="0"/>
                <a:cs typeface="Calibri" panose="020F0502020204030204" pitchFamily="34" charset="0"/>
              </a:rPr>
              <a:t>	</a:t>
            </a:r>
            <a:endParaRPr lang="en-US" altLang="en-US" sz="28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3820937-48B2-A9DA-6274-FD3DB375ED7A}"/>
              </a:ext>
            </a:extLst>
          </p:cNvPr>
          <p:cNvSpPr>
            <a:spLocks noChangeArrowheads="1"/>
          </p:cNvSpPr>
          <p:nvPr/>
        </p:nvSpPr>
        <p:spPr bwMode="auto">
          <a:xfrm>
            <a:off x="157391" y="3171304"/>
            <a:ext cx="11980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solidFill>
                  <a:srgbClr val="C00000"/>
                </a:solidFill>
                <a:latin typeface="Calibri" panose="020F0502020204030204" pitchFamily="34" charset="0"/>
                <a:cs typeface="Calibri" panose="020F0502020204030204" pitchFamily="34" charset="0"/>
              </a:rPr>
              <a:t>Objectives</a:t>
            </a:r>
            <a:r>
              <a:rPr lang="en-US" altLang="en-US" sz="2800" dirty="0">
                <a:solidFill>
                  <a:srgbClr val="C00000"/>
                </a:solidFill>
                <a:latin typeface="Calibri" panose="020F0502020204030204" pitchFamily="34" charset="0"/>
                <a:cs typeface="Calibri" panose="020F0502020204030204" pitchFamily="34" charset="0"/>
              </a:rPr>
              <a:t>: </a:t>
            </a:r>
            <a:r>
              <a:rPr lang="en-US" altLang="en-US" sz="2800" dirty="0">
                <a:latin typeface="Calibri" panose="020F0502020204030204" pitchFamily="34" charset="0"/>
                <a:cs typeface="Calibri" panose="020F0502020204030204" pitchFamily="34" charset="0"/>
              </a:rPr>
              <a:t>Propose achievable objectives in 3 years. Pl avoid too many objectives which can be achievable during the project tenure.  </a:t>
            </a:r>
          </a:p>
        </p:txBody>
      </p:sp>
      <p:pic>
        <p:nvPicPr>
          <p:cNvPr id="1028" name="Picture 4">
            <a:extLst>
              <a:ext uri="{FF2B5EF4-FFF2-40B4-BE49-F238E27FC236}">
                <a16:creationId xmlns:a16="http://schemas.microsoft.com/office/drawing/2014/main" id="{7D4FD28A-522B-9050-C403-A2019CD99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444" y="4192"/>
            <a:ext cx="2206083" cy="106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54998C-A46D-93FD-92F0-0E1C05C59547}"/>
              </a:ext>
            </a:extLst>
          </p:cNvPr>
          <p:cNvSpPr>
            <a:spLocks noChangeArrowheads="1"/>
          </p:cNvSpPr>
          <p:nvPr/>
        </p:nvSpPr>
        <p:spPr bwMode="auto">
          <a:xfrm>
            <a:off x="324443" y="692696"/>
            <a:ext cx="1154786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400" b="1" dirty="0">
                <a:solidFill>
                  <a:srgbClr val="C00000"/>
                </a:solidFill>
                <a:latin typeface="Calibri" panose="020F0502020204030204" pitchFamily="34" charset="0"/>
                <a:cs typeface="Calibri" panose="020F0502020204030204" pitchFamily="34" charset="0"/>
              </a:rPr>
              <a:t>1. Origin of the Proposal: </a:t>
            </a:r>
            <a:r>
              <a:rPr lang="en-IN" altLang="en-US" sz="2400" i="1" dirty="0">
                <a:solidFill>
                  <a:srgbClr val="000000"/>
                </a:solidFill>
                <a:latin typeface="Calibri" panose="020F0502020204030204" pitchFamily="34" charset="0"/>
                <a:cs typeface="Calibri" panose="020F0502020204030204" pitchFamily="34" charset="0"/>
              </a:rPr>
              <a:t>(Maximum 1 page) 	</a:t>
            </a:r>
          </a:p>
          <a:p>
            <a:r>
              <a:rPr lang="en-IN" altLang="en-US" sz="2400" i="1" dirty="0">
                <a:solidFill>
                  <a:srgbClr val="000000"/>
                </a:solidFill>
                <a:latin typeface="Calibri" panose="020F0502020204030204" pitchFamily="34" charset="0"/>
                <a:cs typeface="Calibri" panose="020F0502020204030204" pitchFamily="34" charset="0"/>
              </a:rPr>
              <a:t>(Scientific rationale for doing this work should be elaborated)</a:t>
            </a:r>
          </a:p>
          <a:p>
            <a:endParaRPr lang="en-IN" altLang="en-US" sz="2400" dirty="0">
              <a:solidFill>
                <a:srgbClr val="C00000"/>
              </a:solidFill>
              <a:latin typeface="Calibri" panose="020F0502020204030204" pitchFamily="34" charset="0"/>
              <a:cs typeface="Calibri" panose="020F0502020204030204" pitchFamily="34" charset="0"/>
            </a:endParaRPr>
          </a:p>
          <a:p>
            <a:r>
              <a:rPr lang="en-IN" altLang="en-US" sz="2400" b="1" dirty="0">
                <a:solidFill>
                  <a:srgbClr val="C00000"/>
                </a:solidFill>
                <a:latin typeface="Calibri" panose="020F0502020204030204" pitchFamily="34" charset="0"/>
                <a:cs typeface="Calibri" panose="020F0502020204030204" pitchFamily="34" charset="0"/>
              </a:rPr>
              <a:t>2. Review of status of Research and Development in the subject </a:t>
            </a:r>
            <a:r>
              <a:rPr lang="en-IN" altLang="en-US" sz="2400" b="1" dirty="0">
                <a:solidFill>
                  <a:srgbClr val="000000"/>
                </a:solidFill>
                <a:latin typeface="Calibri" panose="020F0502020204030204" pitchFamily="34" charset="0"/>
                <a:cs typeface="Calibri" panose="020F0502020204030204" pitchFamily="34" charset="0"/>
              </a:rPr>
              <a:t>	</a:t>
            </a:r>
          </a:p>
          <a:p>
            <a:endParaRPr lang="en-IN" altLang="en-US" sz="2400" dirty="0">
              <a:solidFill>
                <a:srgbClr val="000000"/>
              </a:solidFill>
              <a:latin typeface="Calibri" panose="020F0502020204030204" pitchFamily="34" charset="0"/>
              <a:cs typeface="Calibri" panose="020F0502020204030204" pitchFamily="34" charset="0"/>
            </a:endParaRPr>
          </a:p>
          <a:p>
            <a:r>
              <a:rPr lang="fr-FR" altLang="en-US" sz="2400" b="1" dirty="0">
                <a:solidFill>
                  <a:srgbClr val="C00000"/>
                </a:solidFill>
                <a:latin typeface="Calibri" panose="020F0502020204030204" pitchFamily="34" charset="0"/>
                <a:cs typeface="Calibri" panose="020F0502020204030204" pitchFamily="34" charset="0"/>
              </a:rPr>
              <a:t>2.1 International </a:t>
            </a:r>
            <a:r>
              <a:rPr lang="fr-FR" altLang="en-US" sz="2400" b="1" dirty="0" err="1">
                <a:solidFill>
                  <a:srgbClr val="C00000"/>
                </a:solidFill>
                <a:latin typeface="Calibri" panose="020F0502020204030204" pitchFamily="34" charset="0"/>
                <a:cs typeface="Calibri" panose="020F0502020204030204" pitchFamily="34" charset="0"/>
              </a:rPr>
              <a:t>Status</a:t>
            </a:r>
            <a:r>
              <a:rPr lang="fr-FR" altLang="en-US" sz="2400" b="1" dirty="0">
                <a:solidFill>
                  <a:srgbClr val="C00000"/>
                </a:solidFill>
                <a:latin typeface="Calibri" panose="020F0502020204030204" pitchFamily="34" charset="0"/>
                <a:cs typeface="Calibri" panose="020F0502020204030204" pitchFamily="34" charset="0"/>
              </a:rPr>
              <a:t>: </a:t>
            </a:r>
            <a:r>
              <a:rPr lang="fr-FR" altLang="en-US" sz="2400" i="1" dirty="0">
                <a:solidFill>
                  <a:srgbClr val="000000"/>
                </a:solidFill>
                <a:latin typeface="Calibri" panose="020F0502020204030204" pitchFamily="34" charset="0"/>
                <a:cs typeface="Calibri" panose="020F0502020204030204" pitchFamily="34" charset="0"/>
              </a:rPr>
              <a:t>(Maximum 2 pages) </a:t>
            </a:r>
            <a:endParaRPr lang="en-IN" altLang="en-US" sz="2400" dirty="0">
              <a:solidFill>
                <a:srgbClr val="000000"/>
              </a:solidFill>
              <a:latin typeface="Calibri" panose="020F0502020204030204" pitchFamily="34" charset="0"/>
              <a:cs typeface="Calibri" panose="020F0502020204030204" pitchFamily="34" charset="0"/>
            </a:endParaRPr>
          </a:p>
          <a:p>
            <a:r>
              <a:rPr lang="en-IN" altLang="en-US" sz="2400" i="1" dirty="0">
                <a:solidFill>
                  <a:srgbClr val="000000"/>
                </a:solidFill>
                <a:latin typeface="Calibri" panose="020F0502020204030204" pitchFamily="34" charset="0"/>
                <a:cs typeface="Calibri" panose="020F0502020204030204" pitchFamily="34" charset="0"/>
              </a:rPr>
              <a:t>(Researchers working in the area worldwide and their contributions must be properly highlighted with recent references and reviews</a:t>
            </a:r>
          </a:p>
          <a:p>
            <a:endParaRPr lang="en-IN" altLang="en-US" sz="2400" dirty="0">
              <a:solidFill>
                <a:srgbClr val="C00000"/>
              </a:solidFill>
              <a:latin typeface="Calibri" panose="020F0502020204030204" pitchFamily="34" charset="0"/>
              <a:cs typeface="Calibri" panose="020F0502020204030204" pitchFamily="34" charset="0"/>
            </a:endParaRPr>
          </a:p>
          <a:p>
            <a:r>
              <a:rPr lang="en-IN" altLang="en-US" sz="2400" b="1" dirty="0">
                <a:solidFill>
                  <a:srgbClr val="C00000"/>
                </a:solidFill>
                <a:latin typeface="Calibri" panose="020F0502020204030204" pitchFamily="34" charset="0"/>
                <a:cs typeface="Calibri" panose="020F0502020204030204" pitchFamily="34" charset="0"/>
              </a:rPr>
              <a:t>2.2 National Status: </a:t>
            </a:r>
            <a:r>
              <a:rPr lang="en-IN" altLang="en-US" sz="2400" i="1" dirty="0">
                <a:solidFill>
                  <a:srgbClr val="C00000"/>
                </a:solidFill>
                <a:latin typeface="Calibri" panose="020F0502020204030204" pitchFamily="34" charset="0"/>
                <a:cs typeface="Calibri" panose="020F0502020204030204" pitchFamily="34" charset="0"/>
              </a:rPr>
              <a:t>(</a:t>
            </a:r>
            <a:r>
              <a:rPr lang="en-IN" altLang="en-US" sz="2400" i="1" dirty="0">
                <a:solidFill>
                  <a:srgbClr val="000000"/>
                </a:solidFill>
                <a:latin typeface="Calibri" panose="020F0502020204030204" pitchFamily="34" charset="0"/>
                <a:cs typeface="Calibri" panose="020F0502020204030204" pitchFamily="34" charset="0"/>
              </a:rPr>
              <a:t>Maximum 1 page) </a:t>
            </a:r>
            <a:endParaRPr lang="en-IN" altLang="en-US" sz="2400" dirty="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8CD354E-24B8-6B6C-D05A-7E20015FB7C5}"/>
              </a:ext>
            </a:extLst>
          </p:cNvPr>
          <p:cNvSpPr>
            <a:spLocks noChangeArrowheads="1"/>
          </p:cNvSpPr>
          <p:nvPr/>
        </p:nvSpPr>
        <p:spPr bwMode="auto">
          <a:xfrm>
            <a:off x="319691" y="4887554"/>
            <a:ext cx="118723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C00000"/>
                </a:solidFill>
                <a:latin typeface="Times New Roman" panose="02020603050405020304" pitchFamily="18" charset="0"/>
              </a:rPr>
              <a:t>2.3 Importance of the proposed project in the context of current status</a:t>
            </a:r>
            <a:r>
              <a:rPr lang="en-IN" altLang="en-US" sz="2400" b="1" dirty="0">
                <a:solidFill>
                  <a:srgbClr val="000000"/>
                </a:solidFill>
                <a:latin typeface="Times New Roman" panose="02020603050405020304" pitchFamily="18" charset="0"/>
              </a:rPr>
              <a:t>	</a:t>
            </a:r>
            <a:r>
              <a:rPr lang="en-IN" altLang="en-US" sz="2400" b="1" i="1" dirty="0">
                <a:solidFill>
                  <a:srgbClr val="0000FF"/>
                </a:solidFill>
                <a:latin typeface="Times New Roman" panose="02020603050405020304" pitchFamily="18" charset="0"/>
              </a:rPr>
              <a:t> </a:t>
            </a:r>
            <a:r>
              <a:rPr lang="en-IN" altLang="en-US" sz="2400" i="1" dirty="0">
                <a:solidFill>
                  <a:srgbClr val="000000"/>
                </a:solidFill>
                <a:latin typeface="Times New Roman" panose="02020603050405020304" pitchFamily="18" charset="0"/>
              </a:rPr>
              <a:t>(Maximum 1 page) </a:t>
            </a:r>
            <a:endParaRPr lang="en-IN" altLang="en-US" sz="2400" dirty="0">
              <a:solidFill>
                <a:srgbClr val="000000"/>
              </a:solidFill>
              <a:latin typeface="Times New Roman" panose="02020603050405020304" pitchFamily="18" charset="0"/>
            </a:endParaRPr>
          </a:p>
          <a:p>
            <a:pPr eaLnBrk="1" hangingPunct="1"/>
            <a:endParaRPr lang="en-IN" altLang="en-US" sz="2400" dirty="0">
              <a:solidFill>
                <a:srgbClr val="000000"/>
              </a:solidFill>
              <a:latin typeface="Times New Roman" panose="02020603050405020304" pitchFamily="18" charset="0"/>
            </a:endParaRPr>
          </a:p>
          <a:p>
            <a:pPr eaLnBrk="1" hangingPunct="1"/>
            <a:endParaRPr lang="en-IN" altLang="en-US" sz="2400" dirty="0">
              <a:solidFill>
                <a:srgbClr val="C00000"/>
              </a:solidFill>
              <a:latin typeface="Times New Roman" panose="02020603050405020304" pitchFamily="18" charset="0"/>
            </a:endParaRPr>
          </a:p>
          <a:p>
            <a:pPr eaLnBrk="1" hangingPunct="1"/>
            <a:r>
              <a:rPr lang="en-IN" altLang="en-US" sz="2400" b="1" dirty="0">
                <a:solidFill>
                  <a:srgbClr val="C00000"/>
                </a:solidFill>
                <a:latin typeface="Times New Roman" panose="02020603050405020304" pitchFamily="18" charset="0"/>
              </a:rPr>
              <a:t>2.4 If the project is location specific, basis for selection of location be highlighted</a:t>
            </a:r>
            <a:r>
              <a:rPr lang="en-IN" altLang="en-US" sz="2400" dirty="0">
                <a:solidFill>
                  <a:srgbClr val="C00000"/>
                </a:solidFill>
                <a:latin typeface="Times New Roman" panose="02020603050405020304" pitchFamily="18" charset="0"/>
              </a:rPr>
              <a:t>: </a:t>
            </a:r>
            <a:r>
              <a:rPr lang="en-IN" altLang="en-US" sz="2400" i="1" dirty="0">
                <a:solidFill>
                  <a:srgbClr val="000000"/>
                </a:solidFill>
                <a:latin typeface="Times New Roman" panose="02020603050405020304" pitchFamily="18" charset="0"/>
              </a:rPr>
              <a:t>(Maximum 1/2 page) </a:t>
            </a:r>
            <a:endParaRPr lang="en-IN" altLang="en-US" sz="2400" dirty="0"/>
          </a:p>
        </p:txBody>
      </p:sp>
      <p:pic>
        <p:nvPicPr>
          <p:cNvPr id="5" name="Picture 4">
            <a:extLst>
              <a:ext uri="{FF2B5EF4-FFF2-40B4-BE49-F238E27FC236}">
                <a16:creationId xmlns:a16="http://schemas.microsoft.com/office/drawing/2014/main" id="{341F30AE-FFFE-2DBA-C054-3F6770B7B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444" y="4192"/>
            <a:ext cx="2206083" cy="106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57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1D1664-2CA4-6606-774C-44A71E10D45D}"/>
              </a:ext>
            </a:extLst>
          </p:cNvPr>
          <p:cNvSpPr>
            <a:spLocks noChangeArrowheads="1"/>
          </p:cNvSpPr>
          <p:nvPr/>
        </p:nvSpPr>
        <p:spPr bwMode="auto">
          <a:xfrm>
            <a:off x="107506" y="653962"/>
            <a:ext cx="11443518"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dirty="0">
                <a:solidFill>
                  <a:srgbClr val="000000"/>
                </a:solidFill>
                <a:latin typeface="Times New Roman" panose="02020603050405020304" pitchFamily="18" charset="0"/>
              </a:rPr>
              <a:t> </a:t>
            </a:r>
            <a:r>
              <a:rPr lang="en-IN" altLang="en-US" sz="2400" b="1" dirty="0">
                <a:solidFill>
                  <a:srgbClr val="000000"/>
                </a:solidFill>
                <a:latin typeface="Times New Roman" panose="02020603050405020304" pitchFamily="18" charset="0"/>
              </a:rPr>
              <a:t>3. Work Plan: 							</a:t>
            </a:r>
            <a:endParaRPr lang="en-IN" altLang="en-US" sz="2400" dirty="0">
              <a:solidFill>
                <a:srgbClr val="000000"/>
              </a:solidFill>
              <a:latin typeface="Times New Roman" panose="02020603050405020304" pitchFamily="18" charset="0"/>
            </a:endParaRPr>
          </a:p>
          <a:p>
            <a:pPr eaLnBrk="1" hangingPunct="1"/>
            <a:r>
              <a:rPr lang="en-IN" altLang="en-US" sz="2400" b="1" dirty="0">
                <a:solidFill>
                  <a:srgbClr val="C00000"/>
                </a:solidFill>
                <a:latin typeface="Times New Roman" panose="02020603050405020304" pitchFamily="18" charset="0"/>
              </a:rPr>
              <a:t>3.1 Methodology</a:t>
            </a:r>
            <a:r>
              <a:rPr lang="en-IN" altLang="en-US" sz="2400" dirty="0">
                <a:solidFill>
                  <a:srgbClr val="C00000"/>
                </a:solidFill>
                <a:latin typeface="Times New Roman" panose="02020603050405020304" pitchFamily="18" charset="0"/>
              </a:rPr>
              <a:t>: </a:t>
            </a:r>
            <a:r>
              <a:rPr lang="en-IN" altLang="en-US" sz="2400" i="1" dirty="0">
                <a:solidFill>
                  <a:srgbClr val="FF0000"/>
                </a:solidFill>
                <a:latin typeface="Times New Roman" panose="02020603050405020304" pitchFamily="18" charset="0"/>
              </a:rPr>
              <a:t>(Maximum of 5 pages) </a:t>
            </a:r>
            <a:endParaRPr lang="en-IN" altLang="en-US" sz="2400" dirty="0">
              <a:solidFill>
                <a:srgbClr val="FF0000"/>
              </a:solidFill>
              <a:latin typeface="Times New Roman" panose="02020603050405020304" pitchFamily="18" charset="0"/>
            </a:endParaRPr>
          </a:p>
          <a:p>
            <a:pPr eaLnBrk="1" hangingPunct="1"/>
            <a:endParaRPr lang="en-IN" altLang="en-US" sz="2400" dirty="0">
              <a:solidFill>
                <a:srgbClr val="000000"/>
              </a:solidFill>
              <a:latin typeface="Times New Roman" panose="02020603050405020304" pitchFamily="18" charset="0"/>
            </a:endParaRPr>
          </a:p>
          <a:p>
            <a:pPr eaLnBrk="1" hangingPunct="1"/>
            <a:r>
              <a:rPr lang="en-IN" altLang="en-US" sz="2400" i="1" dirty="0">
                <a:solidFill>
                  <a:srgbClr val="000000"/>
                </a:solidFill>
                <a:latin typeface="Times New Roman" panose="02020603050405020304" pitchFamily="18" charset="0"/>
              </a:rPr>
              <a:t>(It should contain </a:t>
            </a:r>
            <a:r>
              <a:rPr lang="en-IN" altLang="en-US" sz="2400" b="1" dirty="0">
                <a:solidFill>
                  <a:srgbClr val="FF0000"/>
                </a:solidFill>
                <a:latin typeface="Times New Roman" panose="02020603050405020304" pitchFamily="18" charset="0"/>
              </a:rPr>
              <a:t>all the details of how each of the objectives will be addressed</a:t>
            </a:r>
            <a:r>
              <a:rPr lang="en-IN" altLang="en-US" sz="2400" i="1" dirty="0">
                <a:solidFill>
                  <a:srgbClr val="000000"/>
                </a:solidFill>
                <a:latin typeface="Times New Roman" panose="02020603050405020304" pitchFamily="18" charset="0"/>
              </a:rPr>
              <a:t>. This section must be detailed and have </a:t>
            </a:r>
            <a:r>
              <a:rPr lang="en-IN" altLang="en-US" sz="2400" b="1" dirty="0">
                <a:solidFill>
                  <a:srgbClr val="FF0000"/>
                </a:solidFill>
                <a:latin typeface="Times New Roman" panose="02020603050405020304" pitchFamily="18" charset="0"/>
              </a:rPr>
              <a:t>clear plans, not vague and generalized statements</a:t>
            </a:r>
            <a:r>
              <a:rPr lang="en-IN" altLang="en-US" sz="2400" i="1" dirty="0">
                <a:solidFill>
                  <a:srgbClr val="000000"/>
                </a:solidFill>
                <a:latin typeface="Times New Roman" panose="02020603050405020304" pitchFamily="18" charset="0"/>
              </a:rPr>
              <a:t>. It should have several schemes, tables, figures, equations etc. in addition to text, explanation and justification of why the project research plan will work) </a:t>
            </a:r>
          </a:p>
          <a:p>
            <a:pPr eaLnBrk="1" hangingPunct="1"/>
            <a:endParaRPr lang="en-IN" altLang="en-US" sz="2400" dirty="0">
              <a:solidFill>
                <a:srgbClr val="C00000"/>
              </a:solidFill>
              <a:latin typeface="Times New Roman" panose="02020603050405020304" pitchFamily="18" charset="0"/>
            </a:endParaRPr>
          </a:p>
          <a:p>
            <a:pPr eaLnBrk="1" hangingPunct="1"/>
            <a:r>
              <a:rPr lang="en-IN" altLang="en-US" sz="2400" b="1" dirty="0">
                <a:solidFill>
                  <a:srgbClr val="C00000"/>
                </a:solidFill>
                <a:latin typeface="Times New Roman" panose="02020603050405020304" pitchFamily="18" charset="0"/>
              </a:rPr>
              <a:t>3.2 Time Schedule of activities giving milestones through BAR diagram. </a:t>
            </a:r>
            <a:r>
              <a:rPr lang="en-IN" altLang="en-US" sz="2400" dirty="0">
                <a:solidFill>
                  <a:srgbClr val="000000"/>
                </a:solidFill>
                <a:latin typeface="Times New Roman" panose="02020603050405020304" pitchFamily="18" charset="0"/>
              </a:rPr>
              <a:t>(Maximum 1 page)</a:t>
            </a:r>
          </a:p>
          <a:p>
            <a:pPr eaLnBrk="1" hangingPunct="1"/>
            <a:r>
              <a:rPr lang="en-IN" altLang="en-US" sz="2400" dirty="0">
                <a:solidFill>
                  <a:srgbClr val="000000"/>
                </a:solidFill>
                <a:latin typeface="Times New Roman" panose="02020603050405020304" pitchFamily="18" charset="0"/>
              </a:rPr>
              <a:t> </a:t>
            </a:r>
          </a:p>
          <a:p>
            <a:pPr eaLnBrk="1" hangingPunct="1"/>
            <a:r>
              <a:rPr lang="en-IN" altLang="en-US" sz="2400" b="1" dirty="0">
                <a:solidFill>
                  <a:srgbClr val="C00000"/>
                </a:solidFill>
                <a:latin typeface="Times New Roman" panose="02020603050405020304" pitchFamily="18" charset="0"/>
              </a:rPr>
              <a:t>3.3 Suggested Plan of action for utilization of research outcome expected from the project. </a:t>
            </a:r>
            <a:r>
              <a:rPr lang="en-IN" altLang="en-US" sz="2400" i="1" dirty="0">
                <a:solidFill>
                  <a:srgbClr val="000000"/>
                </a:solidFill>
                <a:latin typeface="Times New Roman" panose="02020603050405020304" pitchFamily="18" charset="0"/>
              </a:rPr>
              <a:t>(Maximum ½ page) </a:t>
            </a:r>
            <a:endParaRPr lang="en-IN" altLang="en-US" sz="2400" dirty="0">
              <a:solidFill>
                <a:srgbClr val="000000"/>
              </a:solidFill>
              <a:latin typeface="Times New Roman" panose="02020603050405020304" pitchFamily="18" charset="0"/>
            </a:endParaRPr>
          </a:p>
          <a:p>
            <a:pPr eaLnBrk="1" hangingPunct="1"/>
            <a:endParaRPr lang="en-IN" altLang="en-US" sz="2400" dirty="0">
              <a:solidFill>
                <a:srgbClr val="C00000"/>
              </a:solidFill>
              <a:latin typeface="Times New Roman" panose="02020603050405020304" pitchFamily="18" charset="0"/>
            </a:endParaRPr>
          </a:p>
          <a:p>
            <a:pPr eaLnBrk="1" hangingPunct="1"/>
            <a:r>
              <a:rPr lang="en-IN" altLang="en-US" sz="2400" b="1" dirty="0">
                <a:solidFill>
                  <a:srgbClr val="C00000"/>
                </a:solidFill>
                <a:latin typeface="Times New Roman" panose="02020603050405020304" pitchFamily="18" charset="0"/>
              </a:rPr>
              <a:t>3.4 Environmental impact assessment and risk analysis. </a:t>
            </a:r>
            <a:r>
              <a:rPr lang="en-IN" altLang="en-US" sz="2400" i="1" dirty="0">
                <a:solidFill>
                  <a:srgbClr val="000000"/>
                </a:solidFill>
                <a:latin typeface="Times New Roman" panose="02020603050405020304" pitchFamily="18" charset="0"/>
              </a:rPr>
              <a:t>(Maximum ½ page) </a:t>
            </a:r>
            <a:endParaRPr lang="en-IN" altLang="en-US" sz="2400" dirty="0">
              <a:solidFill>
                <a:srgbClr val="000000"/>
              </a:solidFill>
              <a:latin typeface="Times New Roman" panose="02020603050405020304" pitchFamily="18" charset="0"/>
            </a:endParaRPr>
          </a:p>
        </p:txBody>
      </p:sp>
      <p:pic>
        <p:nvPicPr>
          <p:cNvPr id="4" name="Picture 4">
            <a:extLst>
              <a:ext uri="{FF2B5EF4-FFF2-40B4-BE49-F238E27FC236}">
                <a16:creationId xmlns:a16="http://schemas.microsoft.com/office/drawing/2014/main" id="{654878F4-DAB4-B7AB-1644-F7B0ADAAE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444" y="4192"/>
            <a:ext cx="2206083" cy="106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3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04" y="77107"/>
            <a:ext cx="11893206" cy="606425"/>
          </a:xfrm>
        </p:spPr>
        <p:txBody>
          <a:bodyPr/>
          <a:lstStyle/>
          <a:p>
            <a:r>
              <a:rPr lang="en-IN" b="1" dirty="0">
                <a:solidFill>
                  <a:srgbClr val="0432FF"/>
                </a:solidFill>
              </a:rPr>
              <a:t>Strategic Interventions of ANRF</a:t>
            </a:r>
            <a:endParaRPr lang="en-US" b="1" dirty="0">
              <a:solidFill>
                <a:srgbClr val="0432FF"/>
              </a:solidFill>
            </a:endParaRPr>
          </a:p>
        </p:txBody>
      </p:sp>
      <p:grpSp>
        <p:nvGrpSpPr>
          <p:cNvPr id="3" name="Group 43">
            <a:extLst>
              <a:ext uri="{FF2B5EF4-FFF2-40B4-BE49-F238E27FC236}">
                <a16:creationId xmlns:a16="http://schemas.microsoft.com/office/drawing/2014/main" id="{8C366B80-6161-AA4A-9A1A-3698DC4D34D1}"/>
              </a:ext>
            </a:extLst>
          </p:cNvPr>
          <p:cNvGrpSpPr/>
          <p:nvPr/>
        </p:nvGrpSpPr>
        <p:grpSpPr>
          <a:xfrm>
            <a:off x="435463" y="1249663"/>
            <a:ext cx="10969029" cy="769441"/>
            <a:chOff x="435463" y="1372783"/>
            <a:chExt cx="10969029" cy="769441"/>
          </a:xfrm>
        </p:grpSpPr>
        <p:sp>
          <p:nvSpPr>
            <p:cNvPr id="5" name="TextBox 4">
              <a:extLst>
                <a:ext uri="{FF2B5EF4-FFF2-40B4-BE49-F238E27FC236}">
                  <a16:creationId xmlns:a16="http://schemas.microsoft.com/office/drawing/2014/main" id="{FAB8039E-9C94-7347-BEC9-1F2C841A6758}"/>
                </a:ext>
              </a:extLst>
            </p:cNvPr>
            <p:cNvSpPr txBox="1"/>
            <p:nvPr/>
          </p:nvSpPr>
          <p:spPr>
            <a:xfrm flipH="1">
              <a:off x="1035336" y="1372783"/>
              <a:ext cx="614826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rPr>
                <a:t>Hub and Spoke Framework for uplifting S&amp;T ecosystem of Universities and Colleges  </a:t>
              </a:r>
              <a:endParaRPr kumimoji="0" lang="ko-KR" altLang="en-US"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endParaRPr>
            </a:p>
          </p:txBody>
        </p:sp>
        <p:grpSp>
          <p:nvGrpSpPr>
            <p:cNvPr id="4" name="Group 42">
              <a:extLst>
                <a:ext uri="{FF2B5EF4-FFF2-40B4-BE49-F238E27FC236}">
                  <a16:creationId xmlns:a16="http://schemas.microsoft.com/office/drawing/2014/main" id="{D6198E6E-CFAB-1B45-BA3D-12AB8832C533}"/>
                </a:ext>
              </a:extLst>
            </p:cNvPr>
            <p:cNvGrpSpPr/>
            <p:nvPr/>
          </p:nvGrpSpPr>
          <p:grpSpPr>
            <a:xfrm>
              <a:off x="435463" y="1482697"/>
              <a:ext cx="549613" cy="549613"/>
              <a:chOff x="435463" y="1421142"/>
              <a:chExt cx="549613" cy="549613"/>
            </a:xfrm>
          </p:grpSpPr>
          <p:sp>
            <p:nvSpPr>
              <p:cNvPr id="9" name="Oval 8">
                <a:extLst>
                  <a:ext uri="{FF2B5EF4-FFF2-40B4-BE49-F238E27FC236}">
                    <a16:creationId xmlns:a16="http://schemas.microsoft.com/office/drawing/2014/main" id="{568DF428-90EE-E84A-836D-2B4C285D24F3}"/>
                  </a:ext>
                </a:extLst>
              </p:cNvPr>
              <p:cNvSpPr/>
              <p:nvPr/>
            </p:nvSpPr>
            <p:spPr>
              <a:xfrm>
                <a:off x="435463" y="1421142"/>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75000"/>
                      <a:lumOff val="25000"/>
                    </a:prstClr>
                  </a:solidFill>
                  <a:effectLst/>
                  <a:uLnTx/>
                  <a:uFillTx/>
                  <a:ea typeface="+mn-ea"/>
                  <a:cs typeface="+mn-cs"/>
                </a:endParaRPr>
              </a:p>
            </p:txBody>
          </p:sp>
          <p:pic>
            <p:nvPicPr>
              <p:cNvPr id="10" name="Picture 2" descr="India Map Icon Photos and Images &amp; Pictures | Shutterstock">
                <a:extLst>
                  <a:ext uri="{FF2B5EF4-FFF2-40B4-BE49-F238E27FC236}">
                    <a16:creationId xmlns:a16="http://schemas.microsoft.com/office/drawing/2014/main" id="{134F9F6E-8659-724A-B35A-9E609D0B7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190" r="17985" b="11814"/>
              <a:stretch/>
            </p:blipFill>
            <p:spPr bwMode="auto">
              <a:xfrm>
                <a:off x="453047" y="1462117"/>
                <a:ext cx="520164" cy="461665"/>
              </a:xfrm>
              <a:prstGeom prst="ellipse">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A1ACD81-65B7-8248-B2B1-94D1E9E43100}"/>
                </a:ext>
              </a:extLst>
            </p:cNvPr>
            <p:cNvSpPr txBox="1"/>
            <p:nvPr/>
          </p:nvSpPr>
          <p:spPr>
            <a:xfrm flipH="1">
              <a:off x="7671602" y="1372783"/>
              <a:ext cx="373289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Boosting Research Capabilities in Universities </a:t>
              </a:r>
              <a:endParaRPr kumimoji="0" lang="ko-KR" altLang="en-US"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endParaRPr>
            </a:p>
          </p:txBody>
        </p:sp>
        <p:sp>
          <p:nvSpPr>
            <p:cNvPr id="8" name="Striped Right Arrow 7">
              <a:extLst>
                <a:ext uri="{FF2B5EF4-FFF2-40B4-BE49-F238E27FC236}">
                  <a16:creationId xmlns:a16="http://schemas.microsoft.com/office/drawing/2014/main" id="{791EFC03-D158-FC4C-B5CD-474125D7A70E}"/>
                </a:ext>
              </a:extLst>
            </p:cNvPr>
            <p:cNvSpPr/>
            <p:nvPr/>
          </p:nvSpPr>
          <p:spPr>
            <a:xfrm>
              <a:off x="7155309" y="1649444"/>
              <a:ext cx="406719" cy="216118"/>
            </a:xfrm>
            <a:prstGeom prst="stripedRightArrow">
              <a:avLst/>
            </a:prstGeom>
            <a:solidFill>
              <a:srgbClr val="278BCB"/>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ea typeface="+mn-ea"/>
                <a:cs typeface="+mn-cs"/>
              </a:endParaRPr>
            </a:p>
          </p:txBody>
        </p:sp>
      </p:grpSp>
      <p:grpSp>
        <p:nvGrpSpPr>
          <p:cNvPr id="6" name="Group 33">
            <a:extLst>
              <a:ext uri="{FF2B5EF4-FFF2-40B4-BE49-F238E27FC236}">
                <a16:creationId xmlns:a16="http://schemas.microsoft.com/office/drawing/2014/main" id="{2C6377BE-F631-9A40-9AC1-70BEE617F2BA}"/>
              </a:ext>
            </a:extLst>
          </p:cNvPr>
          <p:cNvGrpSpPr/>
          <p:nvPr/>
        </p:nvGrpSpPr>
        <p:grpSpPr>
          <a:xfrm>
            <a:off x="452634" y="5105815"/>
            <a:ext cx="11243367" cy="769441"/>
            <a:chOff x="452634" y="3391374"/>
            <a:chExt cx="11243367" cy="769441"/>
          </a:xfrm>
        </p:grpSpPr>
        <p:sp>
          <p:nvSpPr>
            <p:cNvPr id="12" name="TextBox 3">
              <a:extLst>
                <a:ext uri="{FF2B5EF4-FFF2-40B4-BE49-F238E27FC236}">
                  <a16:creationId xmlns:a16="http://schemas.microsoft.com/office/drawing/2014/main" id="{235F8854-3B8E-6F43-AC5A-FB1511D2B7B7}"/>
                </a:ext>
              </a:extLst>
            </p:cNvPr>
            <p:cNvSpPr txBox="1"/>
            <p:nvPr/>
          </p:nvSpPr>
          <p:spPr>
            <a:xfrm flipH="1">
              <a:off x="1035336" y="3560651"/>
              <a:ext cx="358794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rPr>
                <a:t>Centers of Excellence </a:t>
              </a:r>
              <a:endParaRPr kumimoji="0" lang="ko-KR" altLang="en-US"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endParaRPr>
            </a:p>
          </p:txBody>
        </p:sp>
        <p:sp>
          <p:nvSpPr>
            <p:cNvPr id="13" name="Oval 12">
              <a:extLst>
                <a:ext uri="{FF2B5EF4-FFF2-40B4-BE49-F238E27FC236}">
                  <a16:creationId xmlns:a16="http://schemas.microsoft.com/office/drawing/2014/main" id="{D85A1CE4-0E47-1743-AB20-5B5B5DD312F9}"/>
                </a:ext>
              </a:extLst>
            </p:cNvPr>
            <p:cNvSpPr/>
            <p:nvPr/>
          </p:nvSpPr>
          <p:spPr>
            <a:xfrm>
              <a:off x="452634" y="3501288"/>
              <a:ext cx="549613" cy="54961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75000"/>
                    <a:lumOff val="25000"/>
                  </a:prstClr>
                </a:solidFill>
                <a:effectLst/>
                <a:uLnTx/>
                <a:uFillTx/>
                <a:ea typeface="+mn-ea"/>
                <a:cs typeface="+mn-cs"/>
              </a:endParaRPr>
            </a:p>
          </p:txBody>
        </p:sp>
        <p:pic>
          <p:nvPicPr>
            <p:cNvPr id="14" name="Picture 6" descr="Gold Star Icon Vector Art, Icons, and Graphics for Free Download">
              <a:extLst>
                <a:ext uri="{FF2B5EF4-FFF2-40B4-BE49-F238E27FC236}">
                  <a16:creationId xmlns:a16="http://schemas.microsoft.com/office/drawing/2014/main" id="{60DA8C48-AC08-FD41-8F9E-341E3A4FAB6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Effect>
                        <a14:brightnessContrast bright="20000" contrast="40000"/>
                      </a14:imgEffect>
                    </a14:imgLayer>
                  </a14:imgProps>
                </a:ext>
                <a:ext uri="{28A0092B-C50C-407E-A947-70E740481C1C}">
                  <a14:useLocalDpi xmlns:a14="http://schemas.microsoft.com/office/drawing/2010/main" val="0"/>
                </a:ext>
              </a:extLst>
            </a:blip>
            <a:srcRect l="17408" t="15503" r="13727" b="20198"/>
            <a:stretch/>
          </p:blipFill>
          <p:spPr bwMode="auto">
            <a:xfrm>
              <a:off x="605227" y="3645281"/>
              <a:ext cx="280208" cy="2616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F7C273-4017-6345-83ED-449F65C5CB5C}"/>
                </a:ext>
              </a:extLst>
            </p:cNvPr>
            <p:cNvSpPr txBox="1"/>
            <p:nvPr/>
          </p:nvSpPr>
          <p:spPr>
            <a:xfrm flipH="1">
              <a:off x="7702309" y="3391374"/>
              <a:ext cx="39936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Improving Global Ranking of India in top 100 Institutions </a:t>
              </a:r>
              <a:endParaRPr kumimoji="0" lang="ko-KR" altLang="en-US"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endParaRPr>
            </a:p>
          </p:txBody>
        </p:sp>
        <p:sp>
          <p:nvSpPr>
            <p:cNvPr id="16" name="Striped Right Arrow 15">
              <a:extLst>
                <a:ext uri="{FF2B5EF4-FFF2-40B4-BE49-F238E27FC236}">
                  <a16:creationId xmlns:a16="http://schemas.microsoft.com/office/drawing/2014/main" id="{4F49D4CF-9B18-1148-81B4-592EE12B78A1}"/>
                </a:ext>
              </a:extLst>
            </p:cNvPr>
            <p:cNvSpPr/>
            <p:nvPr/>
          </p:nvSpPr>
          <p:spPr>
            <a:xfrm>
              <a:off x="7155309" y="3668035"/>
              <a:ext cx="406719" cy="216118"/>
            </a:xfrm>
            <a:prstGeom prst="stripedRightArrow">
              <a:avLst/>
            </a:prstGeom>
            <a:solidFill>
              <a:srgbClr val="278BCB"/>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ea typeface="+mn-ea"/>
                <a:cs typeface="+mn-cs"/>
              </a:endParaRPr>
            </a:p>
          </p:txBody>
        </p:sp>
      </p:grpSp>
      <p:grpSp>
        <p:nvGrpSpPr>
          <p:cNvPr id="11" name="Group 44">
            <a:extLst>
              <a:ext uri="{FF2B5EF4-FFF2-40B4-BE49-F238E27FC236}">
                <a16:creationId xmlns:a16="http://schemas.microsoft.com/office/drawing/2014/main" id="{F4B20A31-0471-7042-A355-918312A0E03E}"/>
              </a:ext>
            </a:extLst>
          </p:cNvPr>
          <p:cNvGrpSpPr/>
          <p:nvPr/>
        </p:nvGrpSpPr>
        <p:grpSpPr>
          <a:xfrm>
            <a:off x="452521" y="3858195"/>
            <a:ext cx="11166896" cy="769441"/>
            <a:chOff x="452521" y="5318908"/>
            <a:chExt cx="11166896" cy="769441"/>
          </a:xfrm>
        </p:grpSpPr>
        <p:sp>
          <p:nvSpPr>
            <p:cNvPr id="18" name="TextBox 17">
              <a:extLst>
                <a:ext uri="{FF2B5EF4-FFF2-40B4-BE49-F238E27FC236}">
                  <a16:creationId xmlns:a16="http://schemas.microsoft.com/office/drawing/2014/main" id="{A8A95013-B508-694F-9491-1CF8B7021056}"/>
                </a:ext>
              </a:extLst>
            </p:cNvPr>
            <p:cNvSpPr txBox="1"/>
            <p:nvPr/>
          </p:nvSpPr>
          <p:spPr>
            <a:xfrm flipH="1">
              <a:off x="1035337" y="5318908"/>
              <a:ext cx="511763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rPr>
                <a:t>PM Early Career Grant, Advanced Research Grant, PM Professorship  </a:t>
              </a:r>
              <a:endParaRPr kumimoji="0" lang="ko-KR" altLang="en-US"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endParaRPr>
            </a:p>
          </p:txBody>
        </p:sp>
        <p:grpSp>
          <p:nvGrpSpPr>
            <p:cNvPr id="17" name="Group 39">
              <a:extLst>
                <a:ext uri="{FF2B5EF4-FFF2-40B4-BE49-F238E27FC236}">
                  <a16:creationId xmlns:a16="http://schemas.microsoft.com/office/drawing/2014/main" id="{12C692CE-9A29-7C4E-882F-D0AD51DC952D}"/>
                </a:ext>
              </a:extLst>
            </p:cNvPr>
            <p:cNvGrpSpPr/>
            <p:nvPr/>
          </p:nvGrpSpPr>
          <p:grpSpPr>
            <a:xfrm>
              <a:off x="452521" y="5428822"/>
              <a:ext cx="549613" cy="549613"/>
              <a:chOff x="452521" y="4374141"/>
              <a:chExt cx="549613" cy="549613"/>
            </a:xfrm>
          </p:grpSpPr>
          <p:sp>
            <p:nvSpPr>
              <p:cNvPr id="22" name="Oval 21">
                <a:extLst>
                  <a:ext uri="{FF2B5EF4-FFF2-40B4-BE49-F238E27FC236}">
                    <a16:creationId xmlns:a16="http://schemas.microsoft.com/office/drawing/2014/main" id="{26B31EF5-0150-D04E-8769-B9D2347FA472}"/>
                  </a:ext>
                </a:extLst>
              </p:cNvPr>
              <p:cNvSpPr/>
              <p:nvPr/>
            </p:nvSpPr>
            <p:spPr>
              <a:xfrm>
                <a:off x="452521" y="4374141"/>
                <a:ext cx="549613" cy="5496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75000"/>
                      <a:lumOff val="25000"/>
                    </a:prstClr>
                  </a:solidFill>
                  <a:effectLst/>
                  <a:uLnTx/>
                  <a:uFillTx/>
                  <a:ea typeface="+mn-ea"/>
                  <a:cs typeface="+mn-cs"/>
                </a:endParaRPr>
              </a:p>
            </p:txBody>
          </p:sp>
          <p:pic>
            <p:nvPicPr>
              <p:cNvPr id="23" name="Picture 12" descr="Evaluation and Research Services — Vertex Evaluation and Research, LLC">
                <a:extLst>
                  <a:ext uri="{FF2B5EF4-FFF2-40B4-BE49-F238E27FC236}">
                    <a16:creationId xmlns:a16="http://schemas.microsoft.com/office/drawing/2014/main" id="{AFFC81E7-92C5-BE4C-A193-C5E6C6869C6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95999" y="4424163"/>
                <a:ext cx="449568" cy="449568"/>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0A549E6-0A32-944F-B8DF-7E56557DF5CB}"/>
                </a:ext>
              </a:extLst>
            </p:cNvPr>
            <p:cNvSpPr txBox="1"/>
            <p:nvPr/>
          </p:nvSpPr>
          <p:spPr>
            <a:xfrm flipH="1">
              <a:off x="7702309" y="5488185"/>
              <a:ext cx="391710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Highly </a:t>
              </a:r>
              <a:r>
                <a:rPr lang="en-US" altLang="ko-KR" sz="2200" dirty="0">
                  <a:solidFill>
                    <a:srgbClr val="2E3558"/>
                  </a:solidFill>
                  <a:ea typeface="맑은 고딕" panose="020B0503020000020004" pitchFamily="34" charset="-127"/>
                  <a:cs typeface="Arial" panose="020B0604020202020204" pitchFamily="34" charset="0"/>
                </a:rPr>
                <a:t>S</a:t>
              </a:r>
              <a:r>
                <a:rPr kumimoji="0" lang="en-US"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killed </a:t>
              </a:r>
              <a:r>
                <a:rPr lang="en-US" altLang="ko-KR" sz="2200" dirty="0">
                  <a:solidFill>
                    <a:srgbClr val="2E3558"/>
                  </a:solidFill>
                  <a:ea typeface="맑은 고딕" panose="020B0503020000020004" pitchFamily="34" charset="-127"/>
                  <a:cs typeface="Arial" panose="020B0604020202020204" pitchFamily="34" charset="0"/>
                </a:rPr>
                <a:t>W</a:t>
              </a:r>
              <a:r>
                <a:rPr kumimoji="0" lang="en-US" altLang="ko-KR" sz="2200" u="none" strike="noStrike" kern="1200" cap="none" spc="0" normalizeH="0" baseline="0" noProof="0" dirty="0" err="1">
                  <a:ln>
                    <a:noFill/>
                  </a:ln>
                  <a:solidFill>
                    <a:srgbClr val="2E3558"/>
                  </a:solidFill>
                  <a:effectLst/>
                  <a:uLnTx/>
                  <a:uFillTx/>
                  <a:ea typeface="맑은 고딕" panose="020B0503020000020004" pitchFamily="34" charset="-127"/>
                  <a:cs typeface="Arial" panose="020B0604020202020204" pitchFamily="34" charset="0"/>
                </a:rPr>
                <a:t>orkforce</a:t>
              </a:r>
              <a:r>
                <a:rPr kumimoji="0" lang="en-US"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 </a:t>
              </a:r>
            </a:p>
          </p:txBody>
        </p:sp>
        <p:sp>
          <p:nvSpPr>
            <p:cNvPr id="21" name="Striped Right Arrow 20">
              <a:extLst>
                <a:ext uri="{FF2B5EF4-FFF2-40B4-BE49-F238E27FC236}">
                  <a16:creationId xmlns:a16="http://schemas.microsoft.com/office/drawing/2014/main" id="{B03C7C6A-3124-0F45-B7A5-ED88C2B362F1}"/>
                </a:ext>
              </a:extLst>
            </p:cNvPr>
            <p:cNvSpPr/>
            <p:nvPr/>
          </p:nvSpPr>
          <p:spPr>
            <a:xfrm>
              <a:off x="7155309" y="5595569"/>
              <a:ext cx="406719" cy="216118"/>
            </a:xfrm>
            <a:prstGeom prst="stripedRightArrow">
              <a:avLst/>
            </a:prstGeom>
            <a:solidFill>
              <a:srgbClr val="278BCB"/>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ea typeface="+mn-ea"/>
                <a:cs typeface="+mn-cs"/>
              </a:endParaRPr>
            </a:p>
          </p:txBody>
        </p:sp>
      </p:grpSp>
      <p:grpSp>
        <p:nvGrpSpPr>
          <p:cNvPr id="19" name="Group 38">
            <a:extLst>
              <a:ext uri="{FF2B5EF4-FFF2-40B4-BE49-F238E27FC236}">
                <a16:creationId xmlns:a16="http://schemas.microsoft.com/office/drawing/2014/main" id="{B19280F1-282C-1547-903C-DDB4FAD48D00}"/>
              </a:ext>
            </a:extLst>
          </p:cNvPr>
          <p:cNvGrpSpPr/>
          <p:nvPr/>
        </p:nvGrpSpPr>
        <p:grpSpPr>
          <a:xfrm>
            <a:off x="439158" y="2540020"/>
            <a:ext cx="11610601" cy="789319"/>
            <a:chOff x="439158" y="2437088"/>
            <a:chExt cx="11610601" cy="789319"/>
          </a:xfrm>
        </p:grpSpPr>
        <p:sp>
          <p:nvSpPr>
            <p:cNvPr id="25" name="TextBox 24">
              <a:extLst>
                <a:ext uri="{FF2B5EF4-FFF2-40B4-BE49-F238E27FC236}">
                  <a16:creationId xmlns:a16="http://schemas.microsoft.com/office/drawing/2014/main" id="{C5F214F0-F0CC-EB4B-86C9-D6A26294E606}"/>
                </a:ext>
              </a:extLst>
            </p:cNvPr>
            <p:cNvSpPr txBox="1"/>
            <p:nvPr/>
          </p:nvSpPr>
          <p:spPr>
            <a:xfrm flipH="1">
              <a:off x="1035337" y="2456966"/>
              <a:ext cx="575202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rPr>
                <a:t>Mission Mode Research: Sectoral Investments,</a:t>
              </a:r>
              <a:r>
                <a:rPr lang="en-US" altLang="ko-KR" sz="2200" b="1" dirty="0">
                  <a:solidFill>
                    <a:schemeClr val="accent1">
                      <a:lumMod val="75000"/>
                    </a:schemeClr>
                  </a:solidFill>
                  <a:ea typeface="맑은 고딕" panose="020B0503020000020004" pitchFamily="34" charset="-127"/>
                  <a:cs typeface="Arial" panose="020B0604020202020204" pitchFamily="34" charset="0"/>
                </a:rPr>
                <a:t> and Translational Research</a:t>
              </a:r>
              <a:r>
                <a:rPr kumimoji="0" lang="en-US" altLang="ko-KR"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rPr>
                <a:t> </a:t>
              </a:r>
              <a:endParaRPr kumimoji="0" lang="ko-KR" altLang="en-US" sz="2200" b="1" i="0" u="none" strike="noStrike" kern="1200" cap="none" spc="0" normalizeH="0" baseline="0" noProof="0" dirty="0">
                <a:ln>
                  <a:noFill/>
                </a:ln>
                <a:solidFill>
                  <a:schemeClr val="accent1">
                    <a:lumMod val="75000"/>
                  </a:schemeClr>
                </a:solidFill>
                <a:effectLst/>
                <a:uLnTx/>
                <a:uFillTx/>
                <a:ea typeface="맑은 고딕" panose="020B0503020000020004" pitchFamily="34" charset="-127"/>
                <a:cs typeface="Arial" panose="020B0604020202020204" pitchFamily="34" charset="0"/>
              </a:endParaRPr>
            </a:p>
          </p:txBody>
        </p:sp>
        <p:sp>
          <p:nvSpPr>
            <p:cNvPr id="26" name="TextBox 25">
              <a:extLst>
                <a:ext uri="{FF2B5EF4-FFF2-40B4-BE49-F238E27FC236}">
                  <a16:creationId xmlns:a16="http://schemas.microsoft.com/office/drawing/2014/main" id="{D53CA323-C8A5-AA47-B23C-F0F479F5336F}"/>
                </a:ext>
              </a:extLst>
            </p:cNvPr>
            <p:cNvSpPr txBox="1"/>
            <p:nvPr/>
          </p:nvSpPr>
          <p:spPr>
            <a:xfrm flipH="1">
              <a:off x="7702307" y="2437088"/>
              <a:ext cx="43474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Propelling India’s Global </a:t>
              </a:r>
              <a:r>
                <a:rPr lang="en-US" altLang="ko-KR" sz="2200" dirty="0">
                  <a:solidFill>
                    <a:srgbClr val="2E3558"/>
                  </a:solidFill>
                  <a:ea typeface="맑은 고딕" panose="020B0503020000020004" pitchFamily="34" charset="-127"/>
                  <a:cs typeface="Arial" panose="020B0604020202020204" pitchFamily="34" charset="0"/>
                </a:rPr>
                <a:t>C</a:t>
              </a:r>
              <a:r>
                <a:rPr kumimoji="0" lang="en-US" altLang="ko-KR" sz="2200" u="none" strike="noStrike" kern="1200" cap="none" spc="0" normalizeH="0" baseline="0" noProof="0" dirty="0" err="1">
                  <a:ln>
                    <a:noFill/>
                  </a:ln>
                  <a:solidFill>
                    <a:srgbClr val="2E3558"/>
                  </a:solidFill>
                  <a:effectLst/>
                  <a:uLnTx/>
                  <a:uFillTx/>
                  <a:ea typeface="맑은 고딕" panose="020B0503020000020004" pitchFamily="34" charset="-127"/>
                  <a:cs typeface="Arial" panose="020B0604020202020204" pitchFamily="34" charset="0"/>
                </a:rPr>
                <a:t>ompetitiveness</a:t>
              </a:r>
              <a:r>
                <a:rPr kumimoji="0" lang="en-US" altLang="ko-KR"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rPr>
                <a:t> in Priority Areas </a:t>
              </a:r>
              <a:endParaRPr kumimoji="0" lang="ko-KR" altLang="en-US" sz="2200" u="none" strike="noStrike" kern="1200" cap="none" spc="0" normalizeH="0" baseline="0" noProof="0" dirty="0">
                <a:ln>
                  <a:noFill/>
                </a:ln>
                <a:solidFill>
                  <a:srgbClr val="2E3558"/>
                </a:solidFill>
                <a:effectLst/>
                <a:uLnTx/>
                <a:uFillTx/>
                <a:ea typeface="맑은 고딕" panose="020B0503020000020004" pitchFamily="34" charset="-127"/>
                <a:cs typeface="Arial" panose="020B0604020202020204" pitchFamily="34" charset="0"/>
              </a:endParaRPr>
            </a:p>
          </p:txBody>
        </p:sp>
        <p:sp>
          <p:nvSpPr>
            <p:cNvPr id="27" name="Striped Right Arrow 26">
              <a:extLst>
                <a:ext uri="{FF2B5EF4-FFF2-40B4-BE49-F238E27FC236}">
                  <a16:creationId xmlns:a16="http://schemas.microsoft.com/office/drawing/2014/main" id="{2F100ED7-CA69-054F-A206-B75F171FB78B}"/>
                </a:ext>
              </a:extLst>
            </p:cNvPr>
            <p:cNvSpPr/>
            <p:nvPr/>
          </p:nvSpPr>
          <p:spPr>
            <a:xfrm>
              <a:off x="7155309" y="2713749"/>
              <a:ext cx="406719" cy="216118"/>
            </a:xfrm>
            <a:prstGeom prst="stripedRightArrow">
              <a:avLst/>
            </a:prstGeom>
            <a:solidFill>
              <a:srgbClr val="278BCB"/>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ea typeface="+mn-ea"/>
                <a:cs typeface="+mn-cs"/>
              </a:endParaRPr>
            </a:p>
          </p:txBody>
        </p:sp>
        <p:grpSp>
          <p:nvGrpSpPr>
            <p:cNvPr id="24" name="Group 37">
              <a:extLst>
                <a:ext uri="{FF2B5EF4-FFF2-40B4-BE49-F238E27FC236}">
                  <a16:creationId xmlns:a16="http://schemas.microsoft.com/office/drawing/2014/main" id="{0918BAEF-D00A-2749-985D-F4724E243D03}"/>
                </a:ext>
              </a:extLst>
            </p:cNvPr>
            <p:cNvGrpSpPr/>
            <p:nvPr/>
          </p:nvGrpSpPr>
          <p:grpSpPr>
            <a:xfrm>
              <a:off x="439158" y="2566880"/>
              <a:ext cx="549613" cy="549613"/>
              <a:chOff x="439158" y="2562014"/>
              <a:chExt cx="549613" cy="549613"/>
            </a:xfrm>
          </p:grpSpPr>
          <p:sp>
            <p:nvSpPr>
              <p:cNvPr id="29" name="Oval 28">
                <a:extLst>
                  <a:ext uri="{FF2B5EF4-FFF2-40B4-BE49-F238E27FC236}">
                    <a16:creationId xmlns:a16="http://schemas.microsoft.com/office/drawing/2014/main" id="{BD7D5B14-2296-BC42-9ACB-81DAC3546313}"/>
                  </a:ext>
                </a:extLst>
              </p:cNvPr>
              <p:cNvSpPr/>
              <p:nvPr/>
            </p:nvSpPr>
            <p:spPr>
              <a:xfrm>
                <a:off x="439158" y="2562014"/>
                <a:ext cx="549613" cy="54961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black">
                      <a:lumMod val="75000"/>
                      <a:lumOff val="25000"/>
                    </a:prstClr>
                  </a:solidFill>
                  <a:effectLst/>
                  <a:uLnTx/>
                  <a:uFillTx/>
                  <a:ea typeface="+mn-ea"/>
                  <a:cs typeface="+mn-cs"/>
                </a:endParaRPr>
              </a:p>
            </p:txBody>
          </p:sp>
          <p:sp>
            <p:nvSpPr>
              <p:cNvPr id="30" name="Oval 29">
                <a:extLst>
                  <a:ext uri="{FF2B5EF4-FFF2-40B4-BE49-F238E27FC236}">
                    <a16:creationId xmlns:a16="http://schemas.microsoft.com/office/drawing/2014/main" id="{AD4A36A1-8F58-DA4A-ACC0-8A8AAC6762DF}"/>
                  </a:ext>
                </a:extLst>
              </p:cNvPr>
              <p:cNvSpPr/>
              <p:nvPr/>
            </p:nvSpPr>
            <p:spPr>
              <a:xfrm>
                <a:off x="495999" y="2616410"/>
                <a:ext cx="435930" cy="440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black">
                      <a:lumMod val="75000"/>
                      <a:lumOff val="25000"/>
                    </a:prstClr>
                  </a:solidFill>
                  <a:effectLst/>
                  <a:uLnTx/>
                  <a:uFillTx/>
                  <a:ea typeface="+mn-ea"/>
                  <a:cs typeface="+mn-cs"/>
                </a:endParaRPr>
              </a:p>
            </p:txBody>
          </p:sp>
          <p:pic>
            <p:nvPicPr>
              <p:cNvPr id="31" name="Picture 30">
                <a:extLst>
                  <a:ext uri="{FF2B5EF4-FFF2-40B4-BE49-F238E27FC236}">
                    <a16:creationId xmlns:a16="http://schemas.microsoft.com/office/drawing/2014/main" id="{2A1DE137-9361-BD4B-8124-171813B1BD81}"/>
                  </a:ext>
                </a:extLst>
              </p:cNvPr>
              <p:cNvPicPr>
                <a:picLocks noChangeAspect="1"/>
              </p:cNvPicPr>
              <p:nvPr/>
            </p:nvPicPr>
            <p:blipFill>
              <a:blip r:embed="rId7"/>
              <a:stretch>
                <a:fillRect/>
              </a:stretch>
            </p:blipFill>
            <p:spPr>
              <a:xfrm>
                <a:off x="520655" y="2619352"/>
                <a:ext cx="384064" cy="411496"/>
              </a:xfrm>
              <a:prstGeom prst="rect">
                <a:avLst/>
              </a:prstGeom>
            </p:spPr>
          </p:pic>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9E2F4C3-2283-B429-7C3E-6A3DDCC62E52}"/>
              </a:ext>
            </a:extLst>
          </p:cNvPr>
          <p:cNvSpPr>
            <a:spLocks noChangeArrowheads="1"/>
          </p:cNvSpPr>
          <p:nvPr/>
        </p:nvSpPr>
        <p:spPr bwMode="auto">
          <a:xfrm>
            <a:off x="107505" y="598029"/>
            <a:ext cx="12229861"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dirty="0">
                <a:solidFill>
                  <a:srgbClr val="C00000"/>
                </a:solidFill>
                <a:latin typeface="Times New Roman" panose="02020603050405020304" pitchFamily="18" charset="0"/>
              </a:rPr>
              <a:t>4. Expertise: </a:t>
            </a:r>
          </a:p>
          <a:p>
            <a:pPr eaLnBrk="1" hangingPunct="1"/>
            <a:endParaRPr lang="en-IN" altLang="en-US" sz="2800" dirty="0">
              <a:solidFill>
                <a:srgbClr val="000000"/>
              </a:solidFill>
              <a:latin typeface="Times New Roman" panose="02020603050405020304" pitchFamily="18" charset="0"/>
            </a:endParaRPr>
          </a:p>
          <a:p>
            <a:pPr eaLnBrk="1" hangingPunct="1"/>
            <a:r>
              <a:rPr lang="en-IN" altLang="en-US" sz="2800" b="1" dirty="0">
                <a:solidFill>
                  <a:srgbClr val="C00000"/>
                </a:solidFill>
                <a:latin typeface="Times New Roman" panose="02020603050405020304" pitchFamily="18" charset="0"/>
              </a:rPr>
              <a:t>4.1 Expertise available with the investigators in executing the project: </a:t>
            </a:r>
          </a:p>
          <a:p>
            <a:pPr eaLnBrk="1" hangingPunct="1"/>
            <a:r>
              <a:rPr lang="en-IN" altLang="en-US" sz="2800" i="1" dirty="0">
                <a:solidFill>
                  <a:srgbClr val="000000"/>
                </a:solidFill>
                <a:latin typeface="Times New Roman" panose="02020603050405020304" pitchFamily="18" charset="0"/>
              </a:rPr>
              <a:t>( Maximum 1 page) </a:t>
            </a:r>
            <a:endParaRPr lang="en-IN" altLang="en-US" sz="2800" dirty="0">
              <a:solidFill>
                <a:srgbClr val="000000"/>
              </a:solidFill>
              <a:latin typeface="Times New Roman" panose="02020603050405020304" pitchFamily="18" charset="0"/>
            </a:endParaRPr>
          </a:p>
          <a:p>
            <a:pPr eaLnBrk="1" hangingPunct="1"/>
            <a:endParaRPr lang="en-IN" altLang="en-US" sz="2800" dirty="0">
              <a:solidFill>
                <a:srgbClr val="000000"/>
              </a:solidFill>
              <a:latin typeface="Times New Roman" panose="02020603050405020304" pitchFamily="18" charset="0"/>
            </a:endParaRPr>
          </a:p>
          <a:p>
            <a:pPr eaLnBrk="1" hangingPunct="1"/>
            <a:endParaRPr lang="en-IN" altLang="en-US" sz="2800" dirty="0">
              <a:solidFill>
                <a:srgbClr val="C00000"/>
              </a:solidFill>
              <a:latin typeface="Times New Roman" panose="02020603050405020304" pitchFamily="18" charset="0"/>
            </a:endParaRPr>
          </a:p>
          <a:p>
            <a:pPr eaLnBrk="1" hangingPunct="1"/>
            <a:r>
              <a:rPr lang="en-IN" altLang="en-US" sz="2800" b="1" dirty="0">
                <a:solidFill>
                  <a:srgbClr val="C00000"/>
                </a:solidFill>
                <a:latin typeface="Times New Roman" panose="02020603050405020304" pitchFamily="18" charset="0"/>
              </a:rPr>
              <a:t>4.2 Summary of roles/responsibilities for all Investigators: </a:t>
            </a:r>
            <a:endParaRPr lang="en-IN" altLang="en-US" sz="2800" dirty="0">
              <a:solidFill>
                <a:srgbClr val="C00000"/>
              </a:solidFill>
              <a:latin typeface="Times New Roman" panose="02020603050405020304" pitchFamily="18" charset="0"/>
            </a:endParaRPr>
          </a:p>
          <a:p>
            <a:pPr eaLnBrk="1" hangingPunct="1"/>
            <a:r>
              <a:rPr lang="en-IN" altLang="en-US" sz="2800" i="1" dirty="0">
                <a:solidFill>
                  <a:srgbClr val="000000"/>
                </a:solidFill>
                <a:latin typeface="Times New Roman" panose="02020603050405020304" pitchFamily="18" charset="0"/>
              </a:rPr>
              <a:t>(If the proposal contains more than one Investigator, it is important to clearly mention </a:t>
            </a:r>
            <a:r>
              <a:rPr lang="en-IN" altLang="en-US" sz="2800" b="1" i="1" dirty="0">
                <a:solidFill>
                  <a:srgbClr val="FF0000"/>
                </a:solidFill>
                <a:latin typeface="Times New Roman" panose="02020603050405020304" pitchFamily="18" charset="0"/>
              </a:rPr>
              <a:t>the role of each Investigator</a:t>
            </a:r>
            <a:r>
              <a:rPr lang="en-IN" altLang="en-US" sz="2800" i="1" dirty="0">
                <a:solidFill>
                  <a:srgbClr val="000000"/>
                </a:solidFill>
                <a:latin typeface="Times New Roman" panose="02020603050405020304" pitchFamily="18" charset="0"/>
              </a:rPr>
              <a:t> in implementing the objectives of the proposal. The Board does not encourage Investigators who do not have specific scientific role in the proposal) </a:t>
            </a:r>
            <a:endParaRPr lang="en-IN" altLang="en-US" sz="2800" dirty="0"/>
          </a:p>
        </p:txBody>
      </p:sp>
      <p:pic>
        <p:nvPicPr>
          <p:cNvPr id="4" name="Picture 4">
            <a:extLst>
              <a:ext uri="{FF2B5EF4-FFF2-40B4-BE49-F238E27FC236}">
                <a16:creationId xmlns:a16="http://schemas.microsoft.com/office/drawing/2014/main" id="{05446828-8048-DDDC-8DC8-8789B8AE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444" y="4192"/>
            <a:ext cx="2206083" cy="106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630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D7BECEF-AEAD-0B01-5E5F-553D5D57C61F}"/>
              </a:ext>
            </a:extLst>
          </p:cNvPr>
          <p:cNvSpPr>
            <a:spLocks noChangeArrowheads="1"/>
          </p:cNvSpPr>
          <p:nvPr/>
        </p:nvSpPr>
        <p:spPr bwMode="auto">
          <a:xfrm>
            <a:off x="140677" y="457200"/>
            <a:ext cx="12051323"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400" b="1" dirty="0">
                <a:solidFill>
                  <a:srgbClr val="C00000"/>
                </a:solidFill>
                <a:latin typeface="Times New Roman" panose="02020603050405020304" pitchFamily="18" charset="0"/>
              </a:rPr>
              <a:t>5. List of Projects submitted/implemented by the Investigators </a:t>
            </a:r>
            <a:endParaRPr lang="en-IN" altLang="en-US" sz="2400" dirty="0">
              <a:solidFill>
                <a:srgbClr val="C00000"/>
              </a:solidFill>
              <a:latin typeface="Times New Roman" panose="02020603050405020304" pitchFamily="18" charset="0"/>
            </a:endParaRPr>
          </a:p>
          <a:p>
            <a:r>
              <a:rPr lang="en-IN" altLang="en-US" sz="2400" i="1" dirty="0">
                <a:solidFill>
                  <a:srgbClr val="000000"/>
                </a:solidFill>
                <a:latin typeface="Times New Roman" panose="02020603050405020304" pitchFamily="18" charset="0"/>
              </a:rPr>
              <a:t>(All the Investigators should list out details of the Projects submitted, implementing and completed by them. The list should start with the Projects implemented by the Principal Investigator, followed by Co-PI1, Co-PI 2 etc.) </a:t>
            </a:r>
          </a:p>
          <a:p>
            <a:endParaRPr lang="en-IN" altLang="en-US" sz="2400" dirty="0">
              <a:solidFill>
                <a:srgbClr val="000000"/>
              </a:solidFill>
              <a:latin typeface="Times New Roman" panose="02020603050405020304" pitchFamily="18" charset="0"/>
            </a:endParaRPr>
          </a:p>
          <a:p>
            <a:r>
              <a:rPr lang="en-IN" altLang="en-US" sz="2400" b="1" dirty="0">
                <a:solidFill>
                  <a:srgbClr val="C00000"/>
                </a:solidFill>
                <a:latin typeface="Times New Roman" panose="02020603050405020304" pitchFamily="18" charset="0"/>
              </a:rPr>
              <a:t>5.1 Details of Projects submitted to various funding agencies: </a:t>
            </a:r>
          </a:p>
          <a:p>
            <a:endParaRPr lang="en-IN" altLang="en-US" sz="2400" b="1" dirty="0">
              <a:solidFill>
                <a:srgbClr val="C00000"/>
              </a:solidFill>
              <a:latin typeface="Times New Roman" panose="02020603050405020304" pitchFamily="18" charset="0"/>
            </a:endParaRPr>
          </a:p>
          <a:p>
            <a:r>
              <a:rPr lang="en-IN" altLang="en-US" sz="2400" b="1" dirty="0">
                <a:solidFill>
                  <a:srgbClr val="C00000"/>
                </a:solidFill>
                <a:latin typeface="Times New Roman" panose="02020603050405020304" pitchFamily="18" charset="0"/>
              </a:rPr>
              <a:t>5.2 Details of Projects under implementation:</a:t>
            </a:r>
          </a:p>
          <a:p>
            <a:endParaRPr lang="en-IN" altLang="en-US" sz="2400" b="1" dirty="0">
              <a:solidFill>
                <a:srgbClr val="C00000"/>
              </a:solidFill>
              <a:latin typeface="Times New Roman" panose="02020603050405020304" pitchFamily="18" charset="0"/>
            </a:endParaRPr>
          </a:p>
          <a:p>
            <a:r>
              <a:rPr lang="en-IN" altLang="en-US" sz="2400" b="1" dirty="0">
                <a:solidFill>
                  <a:srgbClr val="C00000"/>
                </a:solidFill>
                <a:latin typeface="Times New Roman" panose="02020603050405020304" pitchFamily="18" charset="0"/>
              </a:rPr>
              <a:t>5.3 Details of Projects completed </a:t>
            </a:r>
            <a:r>
              <a:rPr lang="en-IN" altLang="en-US" sz="2400" b="1" i="1" dirty="0">
                <a:solidFill>
                  <a:srgbClr val="C00000"/>
                </a:solidFill>
                <a:latin typeface="Times New Roman" panose="02020603050405020304" pitchFamily="18" charset="0"/>
              </a:rPr>
              <a:t>(and publications) </a:t>
            </a:r>
            <a:r>
              <a:rPr lang="en-IN" altLang="en-US" sz="2400" b="1" dirty="0">
                <a:solidFill>
                  <a:srgbClr val="C00000"/>
                </a:solidFill>
                <a:latin typeface="Times New Roman" panose="02020603050405020304" pitchFamily="18" charset="0"/>
              </a:rPr>
              <a:t>during the last 5 years:</a:t>
            </a:r>
          </a:p>
          <a:p>
            <a:endParaRPr lang="en-IN" altLang="en-US" sz="2400" dirty="0"/>
          </a:p>
          <a:p>
            <a:r>
              <a:rPr lang="en-IN" altLang="en-US" sz="2400" b="1" dirty="0">
                <a:solidFill>
                  <a:srgbClr val="C00000"/>
                </a:solidFill>
                <a:latin typeface="Times New Roman" panose="02020603050405020304" pitchFamily="18" charset="0"/>
              </a:rPr>
              <a:t>6. List of facilities being extended by parent institution(s) for the project implementation. </a:t>
            </a:r>
          </a:p>
          <a:p>
            <a:endParaRPr lang="en-IN" altLang="en-US" sz="2400" b="1" dirty="0">
              <a:solidFill>
                <a:srgbClr val="C00000"/>
              </a:solidFill>
              <a:latin typeface="Times New Roman" panose="02020603050405020304" pitchFamily="18" charset="0"/>
            </a:endParaRPr>
          </a:p>
          <a:p>
            <a:r>
              <a:rPr lang="en-IN" altLang="en-US" sz="2400" b="1" dirty="0">
                <a:solidFill>
                  <a:srgbClr val="C00000"/>
                </a:solidFill>
                <a:latin typeface="Times New Roman" panose="02020603050405020304" pitchFamily="18" charset="0"/>
              </a:rPr>
              <a:t>6.1 Infrastructural Facilities:</a:t>
            </a:r>
          </a:p>
          <a:p>
            <a:endParaRPr lang="en-IN" altLang="en-US" sz="2400" b="1" dirty="0">
              <a:solidFill>
                <a:srgbClr val="C00000"/>
              </a:solidFill>
              <a:latin typeface="Times New Roman" panose="02020603050405020304" pitchFamily="18" charset="0"/>
            </a:endParaRPr>
          </a:p>
          <a:p>
            <a:r>
              <a:rPr lang="en-IN" altLang="en-US" sz="2400" b="1" dirty="0">
                <a:solidFill>
                  <a:srgbClr val="C00000"/>
                </a:solidFill>
                <a:latin typeface="Times New Roman" panose="02020603050405020304" pitchFamily="18" charset="0"/>
              </a:rPr>
              <a:t>6.2 Equipment available with the Institute/ Group/ Department/Other Institutes for the project: </a:t>
            </a:r>
          </a:p>
          <a:p>
            <a:endParaRPr lang="en-IN" altLang="en-US" sz="2400" b="1" dirty="0">
              <a:solidFill>
                <a:srgbClr val="000000"/>
              </a:solidFill>
              <a:latin typeface="Times New Roman" panose="02020603050405020304" pitchFamily="18" charset="0"/>
            </a:endParaRPr>
          </a:p>
        </p:txBody>
      </p:sp>
      <p:pic>
        <p:nvPicPr>
          <p:cNvPr id="4" name="Picture 4">
            <a:extLst>
              <a:ext uri="{FF2B5EF4-FFF2-40B4-BE49-F238E27FC236}">
                <a16:creationId xmlns:a16="http://schemas.microsoft.com/office/drawing/2014/main" id="{F10DB95C-6978-8B98-A0CE-157A601CE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444" y="27942"/>
            <a:ext cx="2206083" cy="106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00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imple Thank You">
            <a:extLst>
              <a:ext uri="{FF2B5EF4-FFF2-40B4-BE49-F238E27FC236}">
                <a16:creationId xmlns:a16="http://schemas.microsoft.com/office/drawing/2014/main" id="{825B5027-0F60-B4E3-1AFA-0C29B74CFF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71" y="38912"/>
            <a:ext cx="11396494" cy="64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584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72EA-DF4F-30D5-5A80-68E03A51643F}"/>
              </a:ext>
            </a:extLst>
          </p:cNvPr>
          <p:cNvSpPr>
            <a:spLocks noGrp="1"/>
          </p:cNvSpPr>
          <p:nvPr>
            <p:ph type="title"/>
          </p:nvPr>
        </p:nvSpPr>
        <p:spPr/>
        <p:txBody>
          <a:bodyPr/>
          <a:lstStyle/>
          <a:p>
            <a:r>
              <a:rPr lang="en-US" b="1" dirty="0"/>
              <a:t>EV-Mission: Scope and Technology Verticals</a:t>
            </a:r>
            <a:endParaRPr lang="en-US" dirty="0"/>
          </a:p>
        </p:txBody>
      </p:sp>
      <p:graphicFrame>
        <p:nvGraphicFramePr>
          <p:cNvPr id="4" name="Content Placeholder 3">
            <a:extLst>
              <a:ext uri="{FF2B5EF4-FFF2-40B4-BE49-F238E27FC236}">
                <a16:creationId xmlns:a16="http://schemas.microsoft.com/office/drawing/2014/main" id="{462CECF7-59F2-06FC-FD85-A87CBAAAA7FF}"/>
              </a:ext>
            </a:extLst>
          </p:cNvPr>
          <p:cNvGraphicFramePr>
            <a:graphicFrameLocks noGrp="1"/>
          </p:cNvGraphicFramePr>
          <p:nvPr>
            <p:ph idx="1"/>
          </p:nvPr>
        </p:nvGraphicFramePr>
        <p:xfrm>
          <a:off x="326192" y="1962548"/>
          <a:ext cx="11653838" cy="5135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240C49B-5AD9-92B3-E284-CBED85BFCACB}"/>
              </a:ext>
            </a:extLst>
          </p:cNvPr>
          <p:cNvSpPr txBox="1"/>
          <p:nvPr/>
        </p:nvSpPr>
        <p:spPr>
          <a:xfrm>
            <a:off x="1254950" y="2321135"/>
            <a:ext cx="2776060" cy="769441"/>
          </a:xfrm>
          <a:prstGeom prst="rect">
            <a:avLst/>
          </a:prstGeom>
          <a:solidFill>
            <a:srgbClr val="D7E5E2"/>
          </a:solidFill>
        </p:spPr>
        <p:txBody>
          <a:bodyPr wrap="square" rtlCol="0">
            <a:spAutoFit/>
          </a:bodyPr>
          <a:lstStyle/>
          <a:p>
            <a:pPr algn="ctr"/>
            <a:r>
              <a:rPr lang="en-US" sz="2200" b="1" dirty="0">
                <a:solidFill>
                  <a:srgbClr val="1530A6"/>
                </a:solidFill>
                <a:latin typeface="Calibri" panose="020F0502020204030204" pitchFamily="34" charset="0"/>
                <a:ea typeface="Calibri" panose="020F0502020204030204" pitchFamily="34" charset="0"/>
              </a:rPr>
              <a:t>Tropical EV Batteries and Battery Cells </a:t>
            </a:r>
            <a:endParaRPr lang="en-GB" sz="2200" b="1" dirty="0"/>
          </a:p>
        </p:txBody>
      </p:sp>
      <p:sp>
        <p:nvSpPr>
          <p:cNvPr id="7" name="TextBox 6">
            <a:extLst>
              <a:ext uri="{FF2B5EF4-FFF2-40B4-BE49-F238E27FC236}">
                <a16:creationId xmlns:a16="http://schemas.microsoft.com/office/drawing/2014/main" id="{73300876-4B28-CF1C-133B-FEA0BB886869}"/>
              </a:ext>
            </a:extLst>
          </p:cNvPr>
          <p:cNvSpPr txBox="1"/>
          <p:nvPr/>
        </p:nvSpPr>
        <p:spPr>
          <a:xfrm>
            <a:off x="8558010" y="2161577"/>
            <a:ext cx="2776061" cy="1107996"/>
          </a:xfrm>
          <a:prstGeom prst="rect">
            <a:avLst/>
          </a:prstGeom>
          <a:solidFill>
            <a:srgbClr val="D7E5E2"/>
          </a:solidFill>
        </p:spPr>
        <p:txBody>
          <a:bodyPr wrap="square" rtlCol="0">
            <a:spAutoFit/>
          </a:bodyPr>
          <a:lstStyle/>
          <a:p>
            <a:pPr lvl="0" algn="ctr">
              <a:spcBef>
                <a:spcPts val="1200"/>
              </a:spcBef>
              <a:spcAft>
                <a:spcPts val="1596"/>
              </a:spcAft>
            </a:pPr>
            <a:r>
              <a:rPr lang="en-US" sz="2200" b="1" spc="-10" dirty="0">
                <a:solidFill>
                  <a:srgbClr val="1530A6"/>
                </a:solidFill>
                <a:latin typeface="Calibri" panose="020F0502020204030204" pitchFamily="34" charset="0"/>
                <a:ea typeface="Calibri" panose="020F0502020204030204" pitchFamily="34" charset="0"/>
                <a:cs typeface="Calibri" panose="020F0502020204030204" pitchFamily="34" charset="0"/>
              </a:rPr>
              <a:t>Electric Vehicle Charging Infrastructure </a:t>
            </a:r>
            <a:endParaRPr lang="en-GB" sz="2200" b="1" dirty="0"/>
          </a:p>
        </p:txBody>
      </p:sp>
      <p:sp>
        <p:nvSpPr>
          <p:cNvPr id="10" name="Rectangle 9">
            <a:extLst>
              <a:ext uri="{FF2B5EF4-FFF2-40B4-BE49-F238E27FC236}">
                <a16:creationId xmlns:a16="http://schemas.microsoft.com/office/drawing/2014/main" id="{E9F97EAA-3636-7933-CE20-1195BFB4E78E}"/>
              </a:ext>
            </a:extLst>
          </p:cNvPr>
          <p:cNvSpPr/>
          <p:nvPr/>
        </p:nvSpPr>
        <p:spPr>
          <a:xfrm>
            <a:off x="649470" y="1086883"/>
            <a:ext cx="11166906" cy="80234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dirty="0">
                <a:solidFill>
                  <a:srgbClr val="1530A6"/>
                </a:solidFill>
              </a:rPr>
              <a:t>Centered around state of the art research developing technologies and capabilities </a:t>
            </a:r>
            <a:r>
              <a:rPr lang="en-US" sz="2400" dirty="0">
                <a:solidFill>
                  <a:schemeClr val="tx1"/>
                </a:solidFill>
              </a:rPr>
              <a:t>in consortium mode</a:t>
            </a:r>
            <a:r>
              <a:rPr lang="en-US" sz="2400" dirty="0">
                <a:solidFill>
                  <a:srgbClr val="1530A6"/>
                </a:solidFill>
              </a:rPr>
              <a:t>-</a:t>
            </a:r>
            <a:r>
              <a:rPr lang="en-US" sz="2400" dirty="0">
                <a:solidFill>
                  <a:schemeClr val="tx1"/>
                </a:solidFill>
              </a:rPr>
              <a:t> </a:t>
            </a:r>
            <a:r>
              <a:rPr lang="en-US" sz="2400" dirty="0">
                <a:solidFill>
                  <a:srgbClr val="1530A6"/>
                </a:solidFill>
              </a:rPr>
              <a:t>Absorption by the industry and thereon, the market.</a:t>
            </a:r>
          </a:p>
        </p:txBody>
      </p:sp>
      <p:sp>
        <p:nvSpPr>
          <p:cNvPr id="11" name="TextBox 10">
            <a:extLst>
              <a:ext uri="{FF2B5EF4-FFF2-40B4-BE49-F238E27FC236}">
                <a16:creationId xmlns:a16="http://schemas.microsoft.com/office/drawing/2014/main" id="{C87CED0A-3064-86D5-875A-AD1CF704DC46}"/>
              </a:ext>
            </a:extLst>
          </p:cNvPr>
          <p:cNvSpPr txBox="1"/>
          <p:nvPr/>
        </p:nvSpPr>
        <p:spPr>
          <a:xfrm>
            <a:off x="4832984" y="2241207"/>
            <a:ext cx="2776060" cy="769441"/>
          </a:xfrm>
          <a:prstGeom prst="rect">
            <a:avLst/>
          </a:prstGeom>
          <a:solidFill>
            <a:srgbClr val="D7E5E2"/>
          </a:solidFill>
        </p:spPr>
        <p:txBody>
          <a:bodyPr wrap="square" rtlCol="0">
            <a:spAutoFit/>
          </a:bodyPr>
          <a:lstStyle/>
          <a:p>
            <a:pPr lvl="0" algn="ctr">
              <a:lnSpc>
                <a:spcPct val="100000"/>
              </a:lnSpc>
              <a:spcBef>
                <a:spcPts val="1200"/>
              </a:spcBef>
              <a:spcAft>
                <a:spcPts val="1032"/>
              </a:spcAft>
              <a:buFont typeface="Arial" panose="020B0604020202020204" pitchFamily="34" charset="0"/>
              <a:buNone/>
            </a:pPr>
            <a:r>
              <a:rPr lang="en-US" sz="2200" b="1" kern="1200" spc="-10" dirty="0">
                <a:solidFill>
                  <a:srgbClr val="1530A6"/>
                </a:solidFill>
                <a:latin typeface="Calibri" panose="020F0502020204030204" pitchFamily="34" charset="0"/>
                <a:ea typeface="Calibri" panose="020F0502020204030204" pitchFamily="34" charset="0"/>
                <a:cs typeface="Calibri" panose="020F0502020204030204" pitchFamily="34" charset="0"/>
              </a:rPr>
              <a:t>Power Electronics, Machines and Drives</a:t>
            </a:r>
            <a:endParaRPr lang="en-GB" sz="2200" b="1" kern="1200" dirty="0">
              <a:solidFill>
                <a:prstClr val="white"/>
              </a:solidFill>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981992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ke Logo PNG Transparent Images Free Download | Vector Files | Pngtree">
            <a:extLst>
              <a:ext uri="{FF2B5EF4-FFF2-40B4-BE49-F238E27FC236}">
                <a16:creationId xmlns:a16="http://schemas.microsoft.com/office/drawing/2014/main" id="{E83ADAF5-C284-930F-B20D-53ECA5896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4381" y="4932880"/>
            <a:ext cx="430155" cy="43015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40558223-AF4E-406A-08BA-45E8446BBC21}"/>
              </a:ext>
            </a:extLst>
          </p:cNvPr>
          <p:cNvSpPr txBox="1"/>
          <p:nvPr/>
        </p:nvSpPr>
        <p:spPr>
          <a:xfrm>
            <a:off x="0" y="813071"/>
            <a:ext cx="12192000" cy="369332"/>
          </a:xfrm>
          <a:prstGeom prst="rect">
            <a:avLst/>
          </a:prstGeom>
          <a:solidFill>
            <a:schemeClr val="accent4">
              <a:lumMod val="20000"/>
              <a:lumOff val="80000"/>
            </a:schemeClr>
          </a:solidFill>
        </p:spPr>
        <p:txBody>
          <a:bodyPr wrap="square" rtlCol="0">
            <a:spAutoFit/>
          </a:bodyPr>
          <a:lstStyle/>
          <a:p>
            <a:pPr defTabSz="914377">
              <a:defRPr/>
            </a:pPr>
            <a:endParaRPr lang="en-US"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0A58D940-02E2-6943-A8D0-BEFA8ACE8537}"/>
              </a:ext>
            </a:extLst>
          </p:cNvPr>
          <p:cNvSpPr txBox="1"/>
          <p:nvPr/>
        </p:nvSpPr>
        <p:spPr>
          <a:xfrm>
            <a:off x="539110" y="52256"/>
            <a:ext cx="11065850" cy="461665"/>
          </a:xfrm>
          <a:prstGeom prst="rect">
            <a:avLst/>
          </a:prstGeom>
          <a:noFill/>
        </p:spPr>
        <p:txBody>
          <a:bodyPr wrap="none" rtlCol="0">
            <a:spAutoFit/>
          </a:bodyPr>
          <a:lstStyle/>
          <a:p>
            <a:pPr algn="ctr" defTabSz="914377">
              <a:defRPr/>
            </a:pPr>
            <a:r>
              <a:rPr lang="en-US" sz="2400" b="1" u="sng" dirty="0">
                <a:solidFill>
                  <a:srgbClr val="44546A"/>
                </a:solidFill>
                <a:latin typeface="Poppins" pitchFamily="2" charset="77"/>
                <a:cs typeface="Poppins" pitchFamily="2" charset="77"/>
              </a:rPr>
              <a:t>ANU</a:t>
            </a:r>
            <a:r>
              <a:rPr lang="en-US" sz="2400" u="sng" dirty="0">
                <a:solidFill>
                  <a:srgbClr val="ED7D31"/>
                </a:solidFill>
                <a:latin typeface="Poppins" pitchFamily="2" charset="77"/>
                <a:cs typeface="Poppins" pitchFamily="2" charset="77"/>
              </a:rPr>
              <a:t>SANDHAN</a:t>
            </a:r>
            <a:r>
              <a:rPr lang="en-US" sz="2400" b="1" u="sng" dirty="0">
                <a:solidFill>
                  <a:srgbClr val="44546A"/>
                </a:solidFill>
                <a:latin typeface="Poppins" pitchFamily="2" charset="77"/>
                <a:cs typeface="Poppins" pitchFamily="2" charset="77"/>
              </a:rPr>
              <a:t> MA</a:t>
            </a:r>
            <a:r>
              <a:rPr lang="en-US" sz="2400" u="sng" dirty="0">
                <a:solidFill>
                  <a:srgbClr val="ED7D31"/>
                </a:solidFill>
                <a:latin typeface="Poppins" pitchFamily="2" charset="77"/>
                <a:cs typeface="Poppins" pitchFamily="2" charset="77"/>
              </a:rPr>
              <a:t>STER</a:t>
            </a:r>
            <a:r>
              <a:rPr lang="en-US" sz="2400" b="1" u="sng" dirty="0">
                <a:solidFill>
                  <a:srgbClr val="44546A"/>
                </a:solidFill>
                <a:latin typeface="Poppins" pitchFamily="2" charset="77"/>
                <a:cs typeface="Poppins" pitchFamily="2" charset="77"/>
              </a:rPr>
              <a:t> P</a:t>
            </a:r>
            <a:r>
              <a:rPr lang="en-US" sz="2400" u="sng" dirty="0">
                <a:solidFill>
                  <a:srgbClr val="ED7D31"/>
                </a:solidFill>
                <a:latin typeface="Poppins" pitchFamily="2" charset="77"/>
                <a:cs typeface="Poppins" pitchFamily="2" charset="77"/>
              </a:rPr>
              <a:t>LATFORM</a:t>
            </a:r>
            <a:r>
              <a:rPr lang="en-US" sz="2400" u="sng" dirty="0">
                <a:solidFill>
                  <a:srgbClr val="44546A"/>
                </a:solidFill>
                <a:latin typeface="Poppins" pitchFamily="2" charset="77"/>
                <a:cs typeface="Poppins" pitchFamily="2" charset="77"/>
              </a:rPr>
              <a:t> </a:t>
            </a:r>
            <a:r>
              <a:rPr lang="en-US" sz="2400" u="sng" dirty="0">
                <a:solidFill>
                  <a:srgbClr val="ED7D31"/>
                </a:solidFill>
                <a:latin typeface="Poppins" pitchFamily="2" charset="77"/>
                <a:cs typeface="Poppins" pitchFamily="2" charset="77"/>
              </a:rPr>
              <a:t>OF</a:t>
            </a:r>
            <a:r>
              <a:rPr lang="en-US" sz="2400" u="sng" dirty="0">
                <a:solidFill>
                  <a:srgbClr val="44546A"/>
                </a:solidFill>
                <a:latin typeface="Poppins" pitchFamily="2" charset="77"/>
                <a:cs typeface="Poppins" pitchFamily="2" charset="77"/>
              </a:rPr>
              <a:t> </a:t>
            </a:r>
            <a:r>
              <a:rPr lang="en-US" sz="2400" b="1" u="sng" dirty="0">
                <a:solidFill>
                  <a:srgbClr val="44546A"/>
                </a:solidFill>
                <a:latin typeface="Poppins" pitchFamily="2" charset="77"/>
                <a:cs typeface="Poppins" pitchFamily="2" charset="77"/>
              </a:rPr>
              <a:t>I</a:t>
            </a:r>
            <a:r>
              <a:rPr lang="en-US" sz="2400" u="sng" dirty="0">
                <a:solidFill>
                  <a:srgbClr val="ED7D31"/>
                </a:solidFill>
                <a:latin typeface="Poppins" pitchFamily="2" charset="77"/>
                <a:cs typeface="Poppins" pitchFamily="2" charset="77"/>
              </a:rPr>
              <a:t>NDIAN RESEARCH AND INNOVATION</a:t>
            </a:r>
          </a:p>
        </p:txBody>
      </p:sp>
      <p:sp>
        <p:nvSpPr>
          <p:cNvPr id="3" name="TextBox 2">
            <a:extLst>
              <a:ext uri="{FF2B5EF4-FFF2-40B4-BE49-F238E27FC236}">
                <a16:creationId xmlns:a16="http://schemas.microsoft.com/office/drawing/2014/main" id="{C84CCE26-0AB6-6141-AAF1-963191F9B92E}"/>
              </a:ext>
            </a:extLst>
          </p:cNvPr>
          <p:cNvSpPr txBox="1"/>
          <p:nvPr/>
        </p:nvSpPr>
        <p:spPr>
          <a:xfrm>
            <a:off x="5568772" y="458439"/>
            <a:ext cx="1309269" cy="369332"/>
          </a:xfrm>
          <a:prstGeom prst="rect">
            <a:avLst/>
          </a:prstGeom>
          <a:noFill/>
        </p:spPr>
        <p:txBody>
          <a:bodyPr wrap="none" rtlCol="0">
            <a:spAutoFit/>
          </a:bodyPr>
          <a:lstStyle/>
          <a:p>
            <a:pPr algn="ctr" defTabSz="914377">
              <a:defRPr/>
            </a:pPr>
            <a:r>
              <a:rPr lang="en-US" b="1" spc="151" dirty="0">
                <a:solidFill>
                  <a:srgbClr val="00B100"/>
                </a:solidFill>
                <a:latin typeface="Poppins Light" pitchFamily="2" charset="77"/>
                <a:cs typeface="Poppins Light" pitchFamily="2" charset="77"/>
              </a:rPr>
              <a:t>ANUMAPI</a:t>
            </a:r>
          </a:p>
        </p:txBody>
      </p:sp>
      <p:grpSp>
        <p:nvGrpSpPr>
          <p:cNvPr id="90" name="Group 89">
            <a:extLst>
              <a:ext uri="{FF2B5EF4-FFF2-40B4-BE49-F238E27FC236}">
                <a16:creationId xmlns:a16="http://schemas.microsoft.com/office/drawing/2014/main" id="{976E24E4-BBC2-B40A-5FE7-90E044660645}"/>
              </a:ext>
            </a:extLst>
          </p:cNvPr>
          <p:cNvGrpSpPr/>
          <p:nvPr/>
        </p:nvGrpSpPr>
        <p:grpSpPr>
          <a:xfrm>
            <a:off x="269778" y="1048198"/>
            <a:ext cx="11564678" cy="600164"/>
            <a:chOff x="232707" y="504494"/>
            <a:chExt cx="11564676" cy="600163"/>
          </a:xfrm>
        </p:grpSpPr>
        <p:sp>
          <p:nvSpPr>
            <p:cNvPr id="19" name="Freeform 25">
              <a:extLst>
                <a:ext uri="{FF2B5EF4-FFF2-40B4-BE49-F238E27FC236}">
                  <a16:creationId xmlns:a16="http://schemas.microsoft.com/office/drawing/2014/main" id="{9314D673-7DD1-DF49-BC2C-6B8C109BD99A}"/>
                </a:ext>
              </a:extLst>
            </p:cNvPr>
            <p:cNvSpPr>
              <a:spLocks noChangeArrowheads="1"/>
            </p:cNvSpPr>
            <p:nvPr/>
          </p:nvSpPr>
          <p:spPr bwMode="auto">
            <a:xfrm>
              <a:off x="7408358" y="574052"/>
              <a:ext cx="456103" cy="400111"/>
            </a:xfrm>
            <a:custGeom>
              <a:avLst/>
              <a:gdLst>
                <a:gd name="T0" fmla="*/ 2539 w 2540"/>
                <a:gd name="T1" fmla="*/ 1269 h 2539"/>
                <a:gd name="T2" fmla="*/ 2539 w 2540"/>
                <a:gd name="T3" fmla="*/ 1269 h 2539"/>
                <a:gd name="T4" fmla="*/ 1269 w 2540"/>
                <a:gd name="T5" fmla="*/ 2538 h 2539"/>
                <a:gd name="T6" fmla="*/ 1269 w 2540"/>
                <a:gd name="T7" fmla="*/ 2538 h 2539"/>
                <a:gd name="T8" fmla="*/ 0 w 2540"/>
                <a:gd name="T9" fmla="*/ 1269 h 2539"/>
                <a:gd name="T10" fmla="*/ 0 w 2540"/>
                <a:gd name="T11" fmla="*/ 1269 h 2539"/>
                <a:gd name="T12" fmla="*/ 1269 w 2540"/>
                <a:gd name="T13" fmla="*/ 0 h 2539"/>
                <a:gd name="T14" fmla="*/ 1269 w 2540"/>
                <a:gd name="T15" fmla="*/ 0 h 2539"/>
                <a:gd name="T16" fmla="*/ 2539 w 2540"/>
                <a:gd name="T17" fmla="*/ 126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39">
                  <a:moveTo>
                    <a:pt x="2539" y="1269"/>
                  </a:moveTo>
                  <a:lnTo>
                    <a:pt x="2539" y="1269"/>
                  </a:lnTo>
                  <a:cubicBezTo>
                    <a:pt x="2539" y="1970"/>
                    <a:pt x="1970" y="2538"/>
                    <a:pt x="1269" y="2538"/>
                  </a:cubicBezTo>
                  <a:lnTo>
                    <a:pt x="1269" y="2538"/>
                  </a:lnTo>
                  <a:cubicBezTo>
                    <a:pt x="569" y="2538"/>
                    <a:pt x="0" y="1970"/>
                    <a:pt x="0" y="1269"/>
                  </a:cubicBezTo>
                  <a:lnTo>
                    <a:pt x="0" y="1269"/>
                  </a:lnTo>
                  <a:cubicBezTo>
                    <a:pt x="0" y="568"/>
                    <a:pt x="569" y="0"/>
                    <a:pt x="1269" y="0"/>
                  </a:cubicBezTo>
                  <a:lnTo>
                    <a:pt x="1269" y="0"/>
                  </a:lnTo>
                  <a:cubicBezTo>
                    <a:pt x="1970" y="0"/>
                    <a:pt x="2539" y="568"/>
                    <a:pt x="2539" y="1269"/>
                  </a:cubicBezTo>
                </a:path>
              </a:pathLst>
            </a:custGeom>
            <a:solidFill>
              <a:schemeClr val="accent1"/>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sp>
          <p:nvSpPr>
            <p:cNvPr id="15" name="Freeform 21">
              <a:extLst>
                <a:ext uri="{FF2B5EF4-FFF2-40B4-BE49-F238E27FC236}">
                  <a16:creationId xmlns:a16="http://schemas.microsoft.com/office/drawing/2014/main" id="{4E402FB1-636D-F849-B17D-B176F05007A5}"/>
                </a:ext>
              </a:extLst>
            </p:cNvPr>
            <p:cNvSpPr>
              <a:spLocks noChangeArrowheads="1"/>
            </p:cNvSpPr>
            <p:nvPr/>
          </p:nvSpPr>
          <p:spPr bwMode="auto">
            <a:xfrm>
              <a:off x="9296977" y="568445"/>
              <a:ext cx="425516" cy="446012"/>
            </a:xfrm>
            <a:custGeom>
              <a:avLst/>
              <a:gdLst>
                <a:gd name="T0" fmla="*/ 2539 w 2540"/>
                <a:gd name="T1" fmla="*/ 1269 h 2540"/>
                <a:gd name="T2" fmla="*/ 2539 w 2540"/>
                <a:gd name="T3" fmla="*/ 1269 h 2540"/>
                <a:gd name="T4" fmla="*/ 1269 w 2540"/>
                <a:gd name="T5" fmla="*/ 2539 h 2540"/>
                <a:gd name="T6" fmla="*/ 1269 w 2540"/>
                <a:gd name="T7" fmla="*/ 2539 h 2540"/>
                <a:gd name="T8" fmla="*/ 0 w 2540"/>
                <a:gd name="T9" fmla="*/ 1269 h 2540"/>
                <a:gd name="T10" fmla="*/ 0 w 2540"/>
                <a:gd name="T11" fmla="*/ 1269 h 2540"/>
                <a:gd name="T12" fmla="*/ 1269 w 2540"/>
                <a:gd name="T13" fmla="*/ 0 h 2540"/>
                <a:gd name="T14" fmla="*/ 1269 w 2540"/>
                <a:gd name="T15" fmla="*/ 0 h 2540"/>
                <a:gd name="T16" fmla="*/ 2539 w 2540"/>
                <a:gd name="T17" fmla="*/ 1269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40">
                  <a:moveTo>
                    <a:pt x="2539" y="1269"/>
                  </a:moveTo>
                  <a:lnTo>
                    <a:pt x="2539" y="1269"/>
                  </a:lnTo>
                  <a:cubicBezTo>
                    <a:pt x="2539" y="1971"/>
                    <a:pt x="1971" y="2539"/>
                    <a:pt x="1269" y="2539"/>
                  </a:cubicBezTo>
                  <a:lnTo>
                    <a:pt x="1269" y="2539"/>
                  </a:lnTo>
                  <a:cubicBezTo>
                    <a:pt x="568" y="2539"/>
                    <a:pt x="0" y="1971"/>
                    <a:pt x="0" y="1269"/>
                  </a:cubicBezTo>
                  <a:lnTo>
                    <a:pt x="0" y="1269"/>
                  </a:lnTo>
                  <a:cubicBezTo>
                    <a:pt x="0" y="569"/>
                    <a:pt x="568" y="0"/>
                    <a:pt x="1269" y="0"/>
                  </a:cubicBezTo>
                  <a:lnTo>
                    <a:pt x="1269" y="0"/>
                  </a:lnTo>
                  <a:cubicBezTo>
                    <a:pt x="1971" y="0"/>
                    <a:pt x="2539" y="569"/>
                    <a:pt x="2539" y="1269"/>
                  </a:cubicBezTo>
                </a:path>
              </a:pathLst>
            </a:custGeom>
            <a:solidFill>
              <a:schemeClr val="accent3"/>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grpSp>
          <p:nvGrpSpPr>
            <p:cNvPr id="55" name="Group 54">
              <a:extLst>
                <a:ext uri="{FF2B5EF4-FFF2-40B4-BE49-F238E27FC236}">
                  <a16:creationId xmlns:a16="http://schemas.microsoft.com/office/drawing/2014/main" id="{6AF5CA92-693D-0C3B-1E5A-A785D0B6DF50}"/>
                </a:ext>
              </a:extLst>
            </p:cNvPr>
            <p:cNvGrpSpPr/>
            <p:nvPr/>
          </p:nvGrpSpPr>
          <p:grpSpPr>
            <a:xfrm>
              <a:off x="10390348" y="572943"/>
              <a:ext cx="395494" cy="378767"/>
              <a:chOff x="3477380" y="4826055"/>
              <a:chExt cx="447685" cy="482889"/>
            </a:xfrm>
          </p:grpSpPr>
          <p:sp>
            <p:nvSpPr>
              <p:cNvPr id="16" name="Freeform 22">
                <a:extLst>
                  <a:ext uri="{FF2B5EF4-FFF2-40B4-BE49-F238E27FC236}">
                    <a16:creationId xmlns:a16="http://schemas.microsoft.com/office/drawing/2014/main" id="{3D483596-76C6-8847-BEB0-BB3014E19E9A}"/>
                  </a:ext>
                </a:extLst>
              </p:cNvPr>
              <p:cNvSpPr>
                <a:spLocks noChangeArrowheads="1"/>
              </p:cNvSpPr>
              <p:nvPr/>
            </p:nvSpPr>
            <p:spPr bwMode="auto">
              <a:xfrm>
                <a:off x="3477380" y="4826055"/>
                <a:ext cx="447685" cy="482889"/>
              </a:xfrm>
              <a:custGeom>
                <a:avLst/>
                <a:gdLst>
                  <a:gd name="T0" fmla="*/ 2539 w 2540"/>
                  <a:gd name="T1" fmla="*/ 1269 h 2540"/>
                  <a:gd name="T2" fmla="*/ 2539 w 2540"/>
                  <a:gd name="T3" fmla="*/ 1269 h 2540"/>
                  <a:gd name="T4" fmla="*/ 1269 w 2540"/>
                  <a:gd name="T5" fmla="*/ 2539 h 2540"/>
                  <a:gd name="T6" fmla="*/ 1269 w 2540"/>
                  <a:gd name="T7" fmla="*/ 2539 h 2540"/>
                  <a:gd name="T8" fmla="*/ 0 w 2540"/>
                  <a:gd name="T9" fmla="*/ 1269 h 2540"/>
                  <a:gd name="T10" fmla="*/ 0 w 2540"/>
                  <a:gd name="T11" fmla="*/ 1269 h 2540"/>
                  <a:gd name="T12" fmla="*/ 1269 w 2540"/>
                  <a:gd name="T13" fmla="*/ 0 h 2540"/>
                  <a:gd name="T14" fmla="*/ 1269 w 2540"/>
                  <a:gd name="T15" fmla="*/ 0 h 2540"/>
                  <a:gd name="T16" fmla="*/ 2539 w 2540"/>
                  <a:gd name="T17" fmla="*/ 1269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40">
                    <a:moveTo>
                      <a:pt x="2539" y="1269"/>
                    </a:moveTo>
                    <a:lnTo>
                      <a:pt x="2539" y="1269"/>
                    </a:lnTo>
                    <a:cubicBezTo>
                      <a:pt x="2539" y="1970"/>
                      <a:pt x="1971" y="2539"/>
                      <a:pt x="1269" y="2539"/>
                    </a:cubicBezTo>
                    <a:lnTo>
                      <a:pt x="1269" y="2539"/>
                    </a:lnTo>
                    <a:cubicBezTo>
                      <a:pt x="568" y="2539"/>
                      <a:pt x="0" y="1970"/>
                      <a:pt x="0" y="1269"/>
                    </a:cubicBezTo>
                    <a:lnTo>
                      <a:pt x="0" y="1269"/>
                    </a:lnTo>
                    <a:cubicBezTo>
                      <a:pt x="0" y="568"/>
                      <a:pt x="568" y="0"/>
                      <a:pt x="1269" y="0"/>
                    </a:cubicBezTo>
                    <a:lnTo>
                      <a:pt x="1269" y="0"/>
                    </a:lnTo>
                    <a:cubicBezTo>
                      <a:pt x="1971" y="0"/>
                      <a:pt x="2539" y="568"/>
                      <a:pt x="2539" y="1269"/>
                    </a:cubicBezTo>
                  </a:path>
                </a:pathLst>
              </a:custGeom>
              <a:solidFill>
                <a:schemeClr val="accent4"/>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sp>
            <p:nvSpPr>
              <p:cNvPr id="38" name="Freeform 872">
                <a:extLst>
                  <a:ext uri="{FF2B5EF4-FFF2-40B4-BE49-F238E27FC236}">
                    <a16:creationId xmlns:a16="http://schemas.microsoft.com/office/drawing/2014/main" id="{EEB0DD28-0A2E-8F49-9474-01E6CE096D5E}"/>
                  </a:ext>
                </a:extLst>
              </p:cNvPr>
              <p:cNvSpPr>
                <a:spLocks noChangeAspect="1"/>
              </p:cNvSpPr>
              <p:nvPr/>
            </p:nvSpPr>
            <p:spPr bwMode="auto">
              <a:xfrm>
                <a:off x="3577055" y="4967021"/>
                <a:ext cx="222006" cy="230999"/>
              </a:xfrm>
              <a:custGeom>
                <a:avLst/>
                <a:gdLst>
                  <a:gd name="T0" fmla="*/ 280401 w 1511768"/>
                  <a:gd name="T1" fmla="*/ 490352 h 1570044"/>
                  <a:gd name="T2" fmla="*/ 352603 w 1511768"/>
                  <a:gd name="T3" fmla="*/ 490352 h 1570044"/>
                  <a:gd name="T4" fmla="*/ 518232 w 1511768"/>
                  <a:gd name="T5" fmla="*/ 309648 h 1570044"/>
                  <a:gd name="T6" fmla="*/ 518232 w 1511768"/>
                  <a:gd name="T7" fmla="*/ 379114 h 1570044"/>
                  <a:gd name="T8" fmla="*/ 518232 w 1511768"/>
                  <a:gd name="T9" fmla="*/ 309648 h 1570044"/>
                  <a:gd name="T10" fmla="*/ 76367 w 1511768"/>
                  <a:gd name="T11" fmla="*/ 171850 h 1570044"/>
                  <a:gd name="T12" fmla="*/ 147180 w 1511768"/>
                  <a:gd name="T13" fmla="*/ 171850 h 1570044"/>
                  <a:gd name="T14" fmla="*/ 522625 w 1511768"/>
                  <a:gd name="T15" fmla="*/ 0 h 1570044"/>
                  <a:gd name="T16" fmla="*/ 554471 w 1511768"/>
                  <a:gd name="T17" fmla="*/ 242653 h 1570044"/>
                  <a:gd name="T18" fmla="*/ 626985 w 1511768"/>
                  <a:gd name="T19" fmla="*/ 343700 h 1570044"/>
                  <a:gd name="T20" fmla="*/ 554471 w 1511768"/>
                  <a:gd name="T21" fmla="*/ 445942 h 1570044"/>
                  <a:gd name="T22" fmla="*/ 522625 w 1511768"/>
                  <a:gd name="T23" fmla="*/ 652435 h 1570044"/>
                  <a:gd name="T24" fmla="*/ 489394 w 1511768"/>
                  <a:gd name="T25" fmla="*/ 448222 h 1570044"/>
                  <a:gd name="T26" fmla="*/ 410837 w 1511768"/>
                  <a:gd name="T27" fmla="*/ 343700 h 1570044"/>
                  <a:gd name="T28" fmla="*/ 489394 w 1511768"/>
                  <a:gd name="T29" fmla="*/ 240428 h 1570044"/>
                  <a:gd name="T30" fmla="*/ 522625 w 1511768"/>
                  <a:gd name="T31" fmla="*/ 0 h 1570044"/>
                  <a:gd name="T32" fmla="*/ 349101 w 1511768"/>
                  <a:gd name="T33" fmla="*/ 37008 h 1570044"/>
                  <a:gd name="T34" fmla="*/ 359631 w 1511768"/>
                  <a:gd name="T35" fmla="*/ 389982 h 1570044"/>
                  <a:gd name="T36" fmla="*/ 359631 w 1511768"/>
                  <a:gd name="T37" fmla="*/ 589380 h 1570044"/>
                  <a:gd name="T38" fmla="*/ 349101 w 1511768"/>
                  <a:gd name="T39" fmla="*/ 615427 h 1570044"/>
                  <a:gd name="T40" fmla="*/ 277916 w 1511768"/>
                  <a:gd name="T41" fmla="*/ 615427 h 1570044"/>
                  <a:gd name="T42" fmla="*/ 273372 w 1511768"/>
                  <a:gd name="T43" fmla="*/ 589380 h 1570044"/>
                  <a:gd name="T44" fmla="*/ 273372 w 1511768"/>
                  <a:gd name="T45" fmla="*/ 389982 h 1570044"/>
                  <a:gd name="T46" fmla="*/ 277916 w 1511768"/>
                  <a:gd name="T47" fmla="*/ 37008 h 1570044"/>
                  <a:gd name="T48" fmla="*/ 110374 w 1511768"/>
                  <a:gd name="T49" fmla="*/ 0 h 1570044"/>
                  <a:gd name="T50" fmla="*/ 149645 w 1511768"/>
                  <a:gd name="T51" fmla="*/ 68405 h 1570044"/>
                  <a:gd name="T52" fmla="*/ 222158 w 1511768"/>
                  <a:gd name="T53" fmla="*/ 171850 h 1570044"/>
                  <a:gd name="T54" fmla="*/ 149645 w 1511768"/>
                  <a:gd name="T55" fmla="*/ 275295 h 1570044"/>
                  <a:gd name="T56" fmla="*/ 110374 w 1511768"/>
                  <a:gd name="T57" fmla="*/ 652435 h 1570044"/>
                  <a:gd name="T58" fmla="*/ 72505 w 1511768"/>
                  <a:gd name="T59" fmla="*/ 275293 h 1570044"/>
                  <a:gd name="T60" fmla="*/ 0 w 1511768"/>
                  <a:gd name="T61" fmla="*/ 171850 h 1570044"/>
                  <a:gd name="T62" fmla="*/ 72505 w 1511768"/>
                  <a:gd name="T63" fmla="*/ 68407 h 1570044"/>
                  <a:gd name="T64" fmla="*/ 110374 w 1511768"/>
                  <a:gd name="T65" fmla="*/ 0 h 15700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1768" h="1570044">
                    <a:moveTo>
                      <a:pt x="763140" y="1094778"/>
                    </a:moveTo>
                    <a:cubicBezTo>
                      <a:pt x="716269" y="1094778"/>
                      <a:pt x="676095" y="1134111"/>
                      <a:pt x="676095" y="1180001"/>
                    </a:cubicBezTo>
                    <a:cubicBezTo>
                      <a:pt x="676095" y="1225890"/>
                      <a:pt x="716269" y="1261945"/>
                      <a:pt x="763140" y="1261945"/>
                    </a:cubicBezTo>
                    <a:cubicBezTo>
                      <a:pt x="810010" y="1261945"/>
                      <a:pt x="850185" y="1225890"/>
                      <a:pt x="850185" y="1180001"/>
                    </a:cubicBezTo>
                    <a:cubicBezTo>
                      <a:pt x="850185" y="1134111"/>
                      <a:pt x="810010" y="1094778"/>
                      <a:pt x="763140" y="1094778"/>
                    </a:cubicBezTo>
                    <a:close/>
                    <a:moveTo>
                      <a:pt x="1249545" y="745148"/>
                    </a:moveTo>
                    <a:cubicBezTo>
                      <a:pt x="1203656" y="745148"/>
                      <a:pt x="1164322" y="781204"/>
                      <a:pt x="1164322" y="827093"/>
                    </a:cubicBezTo>
                    <a:cubicBezTo>
                      <a:pt x="1164322" y="872982"/>
                      <a:pt x="1203656" y="912315"/>
                      <a:pt x="1249545" y="912315"/>
                    </a:cubicBezTo>
                    <a:cubicBezTo>
                      <a:pt x="1295434" y="912315"/>
                      <a:pt x="1334767" y="872982"/>
                      <a:pt x="1334767" y="827093"/>
                    </a:cubicBezTo>
                    <a:cubicBezTo>
                      <a:pt x="1334767" y="781204"/>
                      <a:pt x="1295434" y="745148"/>
                      <a:pt x="1249545" y="745148"/>
                    </a:cubicBezTo>
                    <a:close/>
                    <a:moveTo>
                      <a:pt x="267831" y="326501"/>
                    </a:moveTo>
                    <a:cubicBezTo>
                      <a:pt x="220960" y="326501"/>
                      <a:pt x="184134" y="366675"/>
                      <a:pt x="184134" y="413546"/>
                    </a:cubicBezTo>
                    <a:cubicBezTo>
                      <a:pt x="184134" y="460416"/>
                      <a:pt x="220960" y="500591"/>
                      <a:pt x="267831" y="500591"/>
                    </a:cubicBezTo>
                    <a:cubicBezTo>
                      <a:pt x="314701" y="500591"/>
                      <a:pt x="354876" y="460416"/>
                      <a:pt x="354876" y="413546"/>
                    </a:cubicBezTo>
                    <a:cubicBezTo>
                      <a:pt x="354876" y="366675"/>
                      <a:pt x="314701" y="326501"/>
                      <a:pt x="267831" y="326501"/>
                    </a:cubicBezTo>
                    <a:close/>
                    <a:moveTo>
                      <a:pt x="1260139" y="0"/>
                    </a:moveTo>
                    <a:cubicBezTo>
                      <a:pt x="1306878" y="0"/>
                      <a:pt x="1336925" y="42879"/>
                      <a:pt x="1336925" y="89057"/>
                    </a:cubicBezTo>
                    <a:lnTo>
                      <a:pt x="1336925" y="583929"/>
                    </a:lnTo>
                    <a:lnTo>
                      <a:pt x="1351361" y="588326"/>
                    </a:lnTo>
                    <a:cubicBezTo>
                      <a:pt x="1445393" y="627352"/>
                      <a:pt x="1511768" y="718926"/>
                      <a:pt x="1511768" y="827093"/>
                    </a:cubicBezTo>
                    <a:cubicBezTo>
                      <a:pt x="1511768" y="935260"/>
                      <a:pt x="1445393" y="1028677"/>
                      <a:pt x="1351361" y="1068625"/>
                    </a:cubicBezTo>
                    <a:lnTo>
                      <a:pt x="1336925" y="1073131"/>
                    </a:lnTo>
                    <a:lnTo>
                      <a:pt x="1336925" y="1480987"/>
                    </a:lnTo>
                    <a:cubicBezTo>
                      <a:pt x="1336925" y="1530463"/>
                      <a:pt x="1306878" y="1570044"/>
                      <a:pt x="1260139" y="1570044"/>
                    </a:cubicBezTo>
                    <a:cubicBezTo>
                      <a:pt x="1210060" y="1570044"/>
                      <a:pt x="1180013" y="1530463"/>
                      <a:pt x="1180013" y="1480987"/>
                    </a:cubicBezTo>
                    <a:lnTo>
                      <a:pt x="1180013" y="1078618"/>
                    </a:lnTo>
                    <a:lnTo>
                      <a:pt x="1148241" y="1068625"/>
                    </a:lnTo>
                    <a:cubicBezTo>
                      <a:pt x="1055131" y="1028677"/>
                      <a:pt x="990599" y="935260"/>
                      <a:pt x="990599" y="827093"/>
                    </a:cubicBezTo>
                    <a:cubicBezTo>
                      <a:pt x="990599" y="718926"/>
                      <a:pt x="1055131" y="627352"/>
                      <a:pt x="1148241" y="588326"/>
                    </a:cubicBezTo>
                    <a:lnTo>
                      <a:pt x="1180013" y="578575"/>
                    </a:lnTo>
                    <a:lnTo>
                      <a:pt x="1180013" y="89057"/>
                    </a:lnTo>
                    <a:cubicBezTo>
                      <a:pt x="1180013" y="42879"/>
                      <a:pt x="1210060" y="0"/>
                      <a:pt x="1260139" y="0"/>
                    </a:cubicBezTo>
                    <a:close/>
                    <a:moveTo>
                      <a:pt x="755922" y="0"/>
                    </a:moveTo>
                    <a:cubicBezTo>
                      <a:pt x="803599" y="0"/>
                      <a:pt x="841741" y="42879"/>
                      <a:pt x="841741" y="89057"/>
                    </a:cubicBezTo>
                    <a:lnTo>
                      <a:pt x="841741" y="933416"/>
                    </a:lnTo>
                    <a:lnTo>
                      <a:pt x="867133" y="938468"/>
                    </a:lnTo>
                    <a:cubicBezTo>
                      <a:pt x="963176" y="978416"/>
                      <a:pt x="1030970" y="1071834"/>
                      <a:pt x="1030970" y="1180001"/>
                    </a:cubicBezTo>
                    <a:cubicBezTo>
                      <a:pt x="1030970" y="1285710"/>
                      <a:pt x="963176" y="1378512"/>
                      <a:pt x="867133" y="1418306"/>
                    </a:cubicBezTo>
                    <a:lnTo>
                      <a:pt x="841741" y="1423346"/>
                    </a:lnTo>
                    <a:lnTo>
                      <a:pt x="841741" y="1480987"/>
                    </a:lnTo>
                    <a:cubicBezTo>
                      <a:pt x="841741" y="1530463"/>
                      <a:pt x="803599" y="1570044"/>
                      <a:pt x="755922" y="1570044"/>
                    </a:cubicBezTo>
                    <a:cubicBezTo>
                      <a:pt x="708244" y="1570044"/>
                      <a:pt x="670102" y="1530463"/>
                      <a:pt x="670102" y="1480987"/>
                    </a:cubicBezTo>
                    <a:lnTo>
                      <a:pt x="670102" y="1420481"/>
                    </a:lnTo>
                    <a:lnTo>
                      <a:pt x="659146" y="1418306"/>
                    </a:lnTo>
                    <a:cubicBezTo>
                      <a:pt x="563104" y="1378512"/>
                      <a:pt x="495309" y="1285710"/>
                      <a:pt x="495309" y="1180001"/>
                    </a:cubicBezTo>
                    <a:cubicBezTo>
                      <a:pt x="495309" y="1071834"/>
                      <a:pt x="563104" y="978416"/>
                      <a:pt x="659146" y="938468"/>
                    </a:cubicBezTo>
                    <a:lnTo>
                      <a:pt x="670102" y="936288"/>
                    </a:lnTo>
                    <a:lnTo>
                      <a:pt x="670102" y="89057"/>
                    </a:lnTo>
                    <a:cubicBezTo>
                      <a:pt x="670102" y="42879"/>
                      <a:pt x="708244" y="0"/>
                      <a:pt x="755922" y="0"/>
                    </a:cubicBezTo>
                    <a:close/>
                    <a:moveTo>
                      <a:pt x="266131" y="0"/>
                    </a:moveTo>
                    <a:cubicBezTo>
                      <a:pt x="320239" y="0"/>
                      <a:pt x="360820" y="42879"/>
                      <a:pt x="360820" y="89057"/>
                    </a:cubicBezTo>
                    <a:lnTo>
                      <a:pt x="360820" y="164612"/>
                    </a:lnTo>
                    <a:lnTo>
                      <a:pt x="371824" y="166849"/>
                    </a:lnTo>
                    <a:cubicBezTo>
                      <a:pt x="467867" y="207651"/>
                      <a:pt x="535661" y="303066"/>
                      <a:pt x="535661" y="413546"/>
                    </a:cubicBezTo>
                    <a:cubicBezTo>
                      <a:pt x="535661" y="524026"/>
                      <a:pt x="467867" y="619440"/>
                      <a:pt x="371824" y="660242"/>
                    </a:cubicBezTo>
                    <a:lnTo>
                      <a:pt x="360820" y="662479"/>
                    </a:lnTo>
                    <a:lnTo>
                      <a:pt x="360820" y="1480987"/>
                    </a:lnTo>
                    <a:cubicBezTo>
                      <a:pt x="360820" y="1530463"/>
                      <a:pt x="320239" y="1570044"/>
                      <a:pt x="266131" y="1570044"/>
                    </a:cubicBezTo>
                    <a:cubicBezTo>
                      <a:pt x="218786" y="1570044"/>
                      <a:pt x="174823" y="1530463"/>
                      <a:pt x="174823" y="1480987"/>
                    </a:cubicBezTo>
                    <a:lnTo>
                      <a:pt x="174823" y="662475"/>
                    </a:lnTo>
                    <a:lnTo>
                      <a:pt x="163837" y="660242"/>
                    </a:lnTo>
                    <a:cubicBezTo>
                      <a:pt x="67795" y="619440"/>
                      <a:pt x="0" y="524026"/>
                      <a:pt x="0" y="413546"/>
                    </a:cubicBezTo>
                    <a:cubicBezTo>
                      <a:pt x="0" y="303066"/>
                      <a:pt x="67795" y="207651"/>
                      <a:pt x="163837" y="166849"/>
                    </a:cubicBezTo>
                    <a:lnTo>
                      <a:pt x="174823" y="164616"/>
                    </a:lnTo>
                    <a:lnTo>
                      <a:pt x="174823" y="89057"/>
                    </a:lnTo>
                    <a:cubicBezTo>
                      <a:pt x="174823" y="42879"/>
                      <a:pt x="218786" y="0"/>
                      <a:pt x="266131" y="0"/>
                    </a:cubicBezTo>
                    <a:close/>
                  </a:path>
                </a:pathLst>
              </a:custGeom>
              <a:solidFill>
                <a:schemeClr val="bg1"/>
              </a:solidFill>
              <a:ln>
                <a:noFill/>
              </a:ln>
            </p:spPr>
            <p:txBody>
              <a:bodyPr anchor="ctr"/>
              <a:lstStyle/>
              <a:p>
                <a:pPr defTabSz="914377">
                  <a:defRPr/>
                </a:pPr>
                <a:endParaRPr lang="en-US" sz="1100" dirty="0">
                  <a:solidFill>
                    <a:prstClr val="black"/>
                  </a:solidFill>
                  <a:latin typeface="Lato Light" panose="020F0502020204030203" pitchFamily="34" charset="0"/>
                </a:endParaRPr>
              </a:p>
            </p:txBody>
          </p:sp>
        </p:grpSp>
        <p:grpSp>
          <p:nvGrpSpPr>
            <p:cNvPr id="89" name="Group 88">
              <a:extLst>
                <a:ext uri="{FF2B5EF4-FFF2-40B4-BE49-F238E27FC236}">
                  <a16:creationId xmlns:a16="http://schemas.microsoft.com/office/drawing/2014/main" id="{7FF37141-DED6-1EC7-67C6-FCD5CC4D2555}"/>
                </a:ext>
              </a:extLst>
            </p:cNvPr>
            <p:cNvGrpSpPr/>
            <p:nvPr/>
          </p:nvGrpSpPr>
          <p:grpSpPr>
            <a:xfrm>
              <a:off x="232707" y="504494"/>
              <a:ext cx="11564676" cy="600163"/>
              <a:chOff x="232707" y="504495"/>
              <a:chExt cx="11564676" cy="600163"/>
            </a:xfrm>
          </p:grpSpPr>
          <p:sp>
            <p:nvSpPr>
              <p:cNvPr id="82" name="TextBox 81">
                <a:extLst>
                  <a:ext uri="{FF2B5EF4-FFF2-40B4-BE49-F238E27FC236}">
                    <a16:creationId xmlns:a16="http://schemas.microsoft.com/office/drawing/2014/main" id="{83D9C4BB-BAB3-D4DE-0CDC-0DFDC1671403}"/>
                  </a:ext>
                </a:extLst>
              </p:cNvPr>
              <p:cNvSpPr txBox="1"/>
              <p:nvPr/>
            </p:nvSpPr>
            <p:spPr>
              <a:xfrm>
                <a:off x="2275116" y="504495"/>
                <a:ext cx="1119217" cy="600163"/>
              </a:xfrm>
              <a:prstGeom prst="rect">
                <a:avLst/>
              </a:prstGeom>
              <a:noFill/>
            </p:spPr>
            <p:txBody>
              <a:bodyPr wrap="non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INSTITUTES</a:t>
                </a:r>
              </a:p>
              <a:p>
                <a:pPr defTabSz="914377">
                  <a:defRPr/>
                </a:pPr>
                <a:r>
                  <a:rPr lang="en-US" sz="1100" b="1" dirty="0">
                    <a:solidFill>
                      <a:srgbClr val="44546A"/>
                    </a:solidFill>
                    <a:latin typeface="Poppins" pitchFamily="2" charset="77"/>
                    <a:ea typeface="League Spartan" charset="0"/>
                    <a:cs typeface="Poppins" pitchFamily="2" charset="77"/>
                  </a:rPr>
                  <a:t>UNIVERSITIES</a:t>
                </a:r>
              </a:p>
              <a:p>
                <a:pPr defTabSz="914377">
                  <a:defRPr/>
                </a:pPr>
                <a:r>
                  <a:rPr lang="en-US" sz="1100" b="1" dirty="0">
                    <a:solidFill>
                      <a:srgbClr val="44546A"/>
                    </a:solidFill>
                    <a:latin typeface="Poppins" pitchFamily="2" charset="77"/>
                    <a:ea typeface="League Spartan" charset="0"/>
                    <a:cs typeface="Poppins" pitchFamily="2" charset="77"/>
                  </a:rPr>
                  <a:t>R&amp;D LABS</a:t>
                </a:r>
              </a:p>
            </p:txBody>
          </p:sp>
          <p:grpSp>
            <p:nvGrpSpPr>
              <p:cNvPr id="88" name="Group 87">
                <a:extLst>
                  <a:ext uri="{FF2B5EF4-FFF2-40B4-BE49-F238E27FC236}">
                    <a16:creationId xmlns:a16="http://schemas.microsoft.com/office/drawing/2014/main" id="{70EC3230-35BA-7F90-1E66-919C51D581F5}"/>
                  </a:ext>
                </a:extLst>
              </p:cNvPr>
              <p:cNvGrpSpPr/>
              <p:nvPr/>
            </p:nvGrpSpPr>
            <p:grpSpPr>
              <a:xfrm>
                <a:off x="232707" y="569255"/>
                <a:ext cx="11564676" cy="450860"/>
                <a:chOff x="232707" y="569256"/>
                <a:chExt cx="11564676" cy="450860"/>
              </a:xfrm>
            </p:grpSpPr>
            <p:sp>
              <p:nvSpPr>
                <p:cNvPr id="46" name="TextBox 45">
                  <a:extLst>
                    <a:ext uri="{FF2B5EF4-FFF2-40B4-BE49-F238E27FC236}">
                      <a16:creationId xmlns:a16="http://schemas.microsoft.com/office/drawing/2014/main" id="{BE1061FA-4587-FF4D-9923-369B892BFC07}"/>
                    </a:ext>
                  </a:extLst>
                </p:cNvPr>
                <p:cNvSpPr txBox="1"/>
                <p:nvPr/>
              </p:nvSpPr>
              <p:spPr>
                <a:xfrm>
                  <a:off x="7869009" y="657701"/>
                  <a:ext cx="1261884" cy="261610"/>
                </a:xfrm>
                <a:prstGeom prst="rect">
                  <a:avLst/>
                </a:prstGeom>
                <a:noFill/>
              </p:spPr>
              <p:txBody>
                <a:bodyPr wrap="non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TECHNOLOGIES</a:t>
                  </a:r>
                </a:p>
              </p:txBody>
            </p:sp>
            <p:sp>
              <p:nvSpPr>
                <p:cNvPr id="52" name="TextBox 51">
                  <a:extLst>
                    <a:ext uri="{FF2B5EF4-FFF2-40B4-BE49-F238E27FC236}">
                      <a16:creationId xmlns:a16="http://schemas.microsoft.com/office/drawing/2014/main" id="{52BD9C84-2CE9-807F-C491-D585D3CD703E}"/>
                    </a:ext>
                  </a:extLst>
                </p:cNvPr>
                <p:cNvSpPr txBox="1"/>
                <p:nvPr/>
              </p:nvSpPr>
              <p:spPr>
                <a:xfrm>
                  <a:off x="9734957" y="657701"/>
                  <a:ext cx="484428" cy="261610"/>
                </a:xfrm>
                <a:prstGeom prst="rect">
                  <a:avLst/>
                </a:prstGeom>
                <a:noFill/>
              </p:spPr>
              <p:txBody>
                <a:bodyPr wrap="non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ACP</a:t>
                  </a:r>
                </a:p>
              </p:txBody>
            </p:sp>
            <p:sp>
              <p:nvSpPr>
                <p:cNvPr id="58" name="TextBox 57">
                  <a:extLst>
                    <a:ext uri="{FF2B5EF4-FFF2-40B4-BE49-F238E27FC236}">
                      <a16:creationId xmlns:a16="http://schemas.microsoft.com/office/drawing/2014/main" id="{AA50B386-E804-6DF7-2659-8C4432DAF0BA}"/>
                    </a:ext>
                  </a:extLst>
                </p:cNvPr>
                <p:cNvSpPr txBox="1"/>
                <p:nvPr/>
              </p:nvSpPr>
              <p:spPr>
                <a:xfrm>
                  <a:off x="10830452" y="639905"/>
                  <a:ext cx="966931" cy="261610"/>
                </a:xfrm>
                <a:prstGeom prst="rect">
                  <a:avLst/>
                </a:prstGeom>
                <a:noFill/>
              </p:spPr>
              <p:txBody>
                <a:bodyPr wrap="non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NEWS FEED</a:t>
                  </a:r>
                </a:p>
              </p:txBody>
            </p:sp>
            <p:grpSp>
              <p:nvGrpSpPr>
                <p:cNvPr id="60" name="Group 59">
                  <a:extLst>
                    <a:ext uri="{FF2B5EF4-FFF2-40B4-BE49-F238E27FC236}">
                      <a16:creationId xmlns:a16="http://schemas.microsoft.com/office/drawing/2014/main" id="{18555D8A-EE58-18A4-23D3-3CB730D14087}"/>
                    </a:ext>
                  </a:extLst>
                </p:cNvPr>
                <p:cNvGrpSpPr/>
                <p:nvPr/>
              </p:nvGrpSpPr>
              <p:grpSpPr>
                <a:xfrm>
                  <a:off x="232707" y="617603"/>
                  <a:ext cx="431739" cy="400110"/>
                  <a:chOff x="5557838" y="1649242"/>
                  <a:chExt cx="431739" cy="400110"/>
                </a:xfrm>
              </p:grpSpPr>
              <p:sp>
                <p:nvSpPr>
                  <p:cNvPr id="13" name="Freeform 19">
                    <a:extLst>
                      <a:ext uri="{FF2B5EF4-FFF2-40B4-BE49-F238E27FC236}">
                        <a16:creationId xmlns:a16="http://schemas.microsoft.com/office/drawing/2014/main" id="{CD8D3E09-5102-BC49-B9AD-6088AAE2A87C}"/>
                      </a:ext>
                    </a:extLst>
                  </p:cNvPr>
                  <p:cNvSpPr>
                    <a:spLocks noChangeArrowheads="1"/>
                  </p:cNvSpPr>
                  <p:nvPr/>
                </p:nvSpPr>
                <p:spPr bwMode="auto">
                  <a:xfrm>
                    <a:off x="5557838" y="1649242"/>
                    <a:ext cx="431739" cy="400110"/>
                  </a:xfrm>
                  <a:custGeom>
                    <a:avLst/>
                    <a:gdLst>
                      <a:gd name="T0" fmla="*/ 2538 w 2539"/>
                      <a:gd name="T1" fmla="*/ 1270 h 2540"/>
                      <a:gd name="T2" fmla="*/ 2538 w 2539"/>
                      <a:gd name="T3" fmla="*/ 1270 h 2540"/>
                      <a:gd name="T4" fmla="*/ 1270 w 2539"/>
                      <a:gd name="T5" fmla="*/ 2539 h 2540"/>
                      <a:gd name="T6" fmla="*/ 1270 w 2539"/>
                      <a:gd name="T7" fmla="*/ 2539 h 2540"/>
                      <a:gd name="T8" fmla="*/ 0 w 2539"/>
                      <a:gd name="T9" fmla="*/ 1270 h 2540"/>
                      <a:gd name="T10" fmla="*/ 0 w 2539"/>
                      <a:gd name="T11" fmla="*/ 1270 h 2540"/>
                      <a:gd name="T12" fmla="*/ 1270 w 2539"/>
                      <a:gd name="T13" fmla="*/ 0 h 2540"/>
                      <a:gd name="T14" fmla="*/ 1270 w 2539"/>
                      <a:gd name="T15" fmla="*/ 0 h 2540"/>
                      <a:gd name="T16" fmla="*/ 2538 w 2539"/>
                      <a:gd name="T17" fmla="*/ 127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9" h="2540">
                        <a:moveTo>
                          <a:pt x="2538" y="1270"/>
                        </a:moveTo>
                        <a:lnTo>
                          <a:pt x="2538" y="1270"/>
                        </a:lnTo>
                        <a:cubicBezTo>
                          <a:pt x="2538" y="1971"/>
                          <a:pt x="1970" y="2539"/>
                          <a:pt x="1270" y="2539"/>
                        </a:cubicBezTo>
                        <a:lnTo>
                          <a:pt x="1270" y="2539"/>
                        </a:lnTo>
                        <a:cubicBezTo>
                          <a:pt x="569" y="2539"/>
                          <a:pt x="0" y="1971"/>
                          <a:pt x="0" y="1270"/>
                        </a:cubicBezTo>
                        <a:lnTo>
                          <a:pt x="0" y="1270"/>
                        </a:lnTo>
                        <a:cubicBezTo>
                          <a:pt x="0" y="569"/>
                          <a:pt x="569" y="0"/>
                          <a:pt x="1270" y="0"/>
                        </a:cubicBezTo>
                        <a:lnTo>
                          <a:pt x="1270" y="0"/>
                        </a:lnTo>
                        <a:cubicBezTo>
                          <a:pt x="1970" y="0"/>
                          <a:pt x="2538" y="569"/>
                          <a:pt x="2538" y="1270"/>
                        </a:cubicBezTo>
                      </a:path>
                    </a:pathLst>
                  </a:custGeom>
                  <a:solidFill>
                    <a:schemeClr val="accent2"/>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sp>
                <p:nvSpPr>
                  <p:cNvPr id="59" name="Freeform 847">
                    <a:extLst>
                      <a:ext uri="{FF2B5EF4-FFF2-40B4-BE49-F238E27FC236}">
                        <a16:creationId xmlns:a16="http://schemas.microsoft.com/office/drawing/2014/main" id="{C0BA0B90-0108-C626-4A8F-6DA1AC9DE162}"/>
                      </a:ext>
                    </a:extLst>
                  </p:cNvPr>
                  <p:cNvSpPr>
                    <a:spLocks noChangeAspect="1"/>
                  </p:cNvSpPr>
                  <p:nvPr/>
                </p:nvSpPr>
                <p:spPr bwMode="auto">
                  <a:xfrm>
                    <a:off x="5652422" y="1718537"/>
                    <a:ext cx="252434" cy="254347"/>
                  </a:xfrm>
                  <a:custGeom>
                    <a:avLst/>
                    <a:gdLst>
                      <a:gd name="T0" fmla="*/ 227073 w 2972097"/>
                      <a:gd name="T1" fmla="*/ 549212 h 2986802"/>
                      <a:gd name="T2" fmla="*/ 354049 w 2972097"/>
                      <a:gd name="T3" fmla="*/ 484679 h 2986802"/>
                      <a:gd name="T4" fmla="*/ 280882 w 2972097"/>
                      <a:gd name="T5" fmla="*/ 486339 h 2986802"/>
                      <a:gd name="T6" fmla="*/ 91474 w 2972097"/>
                      <a:gd name="T7" fmla="*/ 491386 h 2986802"/>
                      <a:gd name="T8" fmla="*/ 190882 w 2972097"/>
                      <a:gd name="T9" fmla="*/ 438046 h 2986802"/>
                      <a:gd name="T10" fmla="*/ 438099 w 2972097"/>
                      <a:gd name="T11" fmla="*/ 438046 h 2986802"/>
                      <a:gd name="T12" fmla="*/ 537540 w 2972097"/>
                      <a:gd name="T13" fmla="*/ 491386 h 2986802"/>
                      <a:gd name="T14" fmla="*/ 77504 w 2972097"/>
                      <a:gd name="T15" fmla="*/ 248846 h 2986802"/>
                      <a:gd name="T16" fmla="*/ 145384 w 2972097"/>
                      <a:gd name="T17" fmla="*/ 356221 h 2986802"/>
                      <a:gd name="T18" fmla="*/ 143941 w 2972097"/>
                      <a:gd name="T19" fmla="*/ 281552 h 2986802"/>
                      <a:gd name="T20" fmla="*/ 544343 w 2972097"/>
                      <a:gd name="T21" fmla="*/ 224495 h 2986802"/>
                      <a:gd name="T22" fmla="*/ 488295 w 2972097"/>
                      <a:gd name="T23" fmla="*/ 316027 h 2986802"/>
                      <a:gd name="T24" fmla="*/ 544050 w 2972097"/>
                      <a:gd name="T25" fmla="*/ 409363 h 2986802"/>
                      <a:gd name="T26" fmla="*/ 544343 w 2972097"/>
                      <a:gd name="T27" fmla="*/ 224495 h 2986802"/>
                      <a:gd name="T28" fmla="*/ 282871 w 2972097"/>
                      <a:gd name="T29" fmla="*/ 214375 h 2986802"/>
                      <a:gd name="T30" fmla="*/ 208451 w 2972097"/>
                      <a:gd name="T31" fmla="*/ 316027 h 2986802"/>
                      <a:gd name="T32" fmla="*/ 279988 w 2972097"/>
                      <a:gd name="T33" fmla="*/ 416204 h 2986802"/>
                      <a:gd name="T34" fmla="*/ 347794 w 2972097"/>
                      <a:gd name="T35" fmla="*/ 416187 h 2986802"/>
                      <a:gd name="T36" fmla="*/ 420530 w 2972097"/>
                      <a:gd name="T37" fmla="*/ 316027 h 2986802"/>
                      <a:gd name="T38" fmla="*/ 344565 w 2972097"/>
                      <a:gd name="T39" fmla="*/ 214037 h 2986802"/>
                      <a:gd name="T40" fmla="*/ 491331 w 2972097"/>
                      <a:gd name="T41" fmla="*/ 92907 h 2986802"/>
                      <a:gd name="T42" fmla="*/ 454374 w 2972097"/>
                      <a:gd name="T43" fmla="*/ 212813 h 2986802"/>
                      <a:gd name="T44" fmla="*/ 137682 w 2972097"/>
                      <a:gd name="T45" fmla="*/ 92907 h 2986802"/>
                      <a:gd name="T46" fmla="*/ 190882 w 2972097"/>
                      <a:gd name="T47" fmla="*/ 192751 h 2986802"/>
                      <a:gd name="T48" fmla="*/ 314493 w 2972097"/>
                      <a:gd name="T49" fmla="*/ 67493 h 2986802"/>
                      <a:gd name="T50" fmla="*/ 271714 w 2972097"/>
                      <a:gd name="T51" fmla="*/ 146484 h 2986802"/>
                      <a:gd name="T52" fmla="*/ 348099 w 2972097"/>
                      <a:gd name="T53" fmla="*/ 144458 h 2986802"/>
                      <a:gd name="T54" fmla="*/ 402150 w 2972097"/>
                      <a:gd name="T55" fmla="*/ 83865 h 2986802"/>
                      <a:gd name="T56" fmla="*/ 426053 w 2972097"/>
                      <a:gd name="T57" fmla="*/ 20374 h 2986802"/>
                      <a:gd name="T58" fmla="*/ 487585 w 2972097"/>
                      <a:gd name="T59" fmla="*/ 7946 h 2986802"/>
                      <a:gd name="T60" fmla="*/ 621216 w 2972097"/>
                      <a:gd name="T61" fmla="*/ 143630 h 2986802"/>
                      <a:gd name="T62" fmla="*/ 609835 w 2972097"/>
                      <a:gd name="T63" fmla="*/ 206675 h 2986802"/>
                      <a:gd name="T64" fmla="*/ 608727 w 2972097"/>
                      <a:gd name="T65" fmla="*/ 465096 h 2986802"/>
                      <a:gd name="T66" fmla="*/ 512562 w 2972097"/>
                      <a:gd name="T67" fmla="*/ 612819 h 2986802"/>
                      <a:gd name="T68" fmla="*/ 463856 w 2972097"/>
                      <a:gd name="T69" fmla="*/ 610315 h 2986802"/>
                      <a:gd name="T70" fmla="*/ 314493 w 2972097"/>
                      <a:gd name="T71" fmla="*/ 633927 h 2986802"/>
                      <a:gd name="T72" fmla="*/ 165158 w 2972097"/>
                      <a:gd name="T73" fmla="*/ 610315 h 2986802"/>
                      <a:gd name="T74" fmla="*/ 17789 w 2972097"/>
                      <a:gd name="T75" fmla="*/ 515171 h 2986802"/>
                      <a:gd name="T76" fmla="*/ 31930 w 2972097"/>
                      <a:gd name="T77" fmla="*/ 453987 h 2986802"/>
                      <a:gd name="T78" fmla="*/ 31889 w 2972097"/>
                      <a:gd name="T79" fmla="*/ 179055 h 2986802"/>
                      <a:gd name="T80" fmla="*/ 17789 w 2972097"/>
                      <a:gd name="T81" fmla="*/ 118268 h 2986802"/>
                      <a:gd name="T82" fmla="*/ 165158 w 2972097"/>
                      <a:gd name="T83" fmla="*/ 20626 h 2986802"/>
                      <a:gd name="T84" fmla="*/ 314650 w 2972097"/>
                      <a:gd name="T85" fmla="*/ 0 h 29868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72097" h="2986802">
                        <a:moveTo>
                          <a:pt x="1293719" y="2283220"/>
                        </a:moveTo>
                        <a:lnTo>
                          <a:pt x="1041756" y="2573752"/>
                        </a:lnTo>
                        <a:lnTo>
                          <a:pt x="1072437" y="2587661"/>
                        </a:lnTo>
                        <a:cubicBezTo>
                          <a:pt x="1336218" y="2688588"/>
                          <a:pt x="1629193" y="2689892"/>
                          <a:pt x="1893728" y="2591571"/>
                        </a:cubicBezTo>
                        <a:lnTo>
                          <a:pt x="1928681" y="2576445"/>
                        </a:lnTo>
                        <a:lnTo>
                          <a:pt x="1672127" y="2283607"/>
                        </a:lnTo>
                        <a:lnTo>
                          <a:pt x="1640690" y="2291426"/>
                        </a:lnTo>
                        <a:cubicBezTo>
                          <a:pt x="1588646" y="2301705"/>
                          <a:pt x="1535675" y="2306891"/>
                          <a:pt x="1482334" y="2306891"/>
                        </a:cubicBezTo>
                        <a:cubicBezTo>
                          <a:pt x="1430475" y="2306891"/>
                          <a:pt x="1378245" y="2301705"/>
                          <a:pt x="1326571" y="2291426"/>
                        </a:cubicBezTo>
                        <a:lnTo>
                          <a:pt x="1293719" y="2283220"/>
                        </a:lnTo>
                        <a:close/>
                        <a:moveTo>
                          <a:pt x="829234" y="1977841"/>
                        </a:moveTo>
                        <a:lnTo>
                          <a:pt x="432018" y="2315206"/>
                        </a:lnTo>
                        <a:lnTo>
                          <a:pt x="650256" y="2539345"/>
                        </a:lnTo>
                        <a:lnTo>
                          <a:pt x="997982" y="2142716"/>
                        </a:lnTo>
                        <a:lnTo>
                          <a:pt x="901511" y="2063892"/>
                        </a:lnTo>
                        <a:lnTo>
                          <a:pt x="829234" y="1977841"/>
                        </a:lnTo>
                        <a:close/>
                        <a:moveTo>
                          <a:pt x="2140380" y="1976877"/>
                        </a:moveTo>
                        <a:lnTo>
                          <a:pt x="2069084" y="2063892"/>
                        </a:lnTo>
                        <a:lnTo>
                          <a:pt x="1971904" y="2141732"/>
                        </a:lnTo>
                        <a:lnTo>
                          <a:pt x="2320493" y="2539345"/>
                        </a:lnTo>
                        <a:lnTo>
                          <a:pt x="2538732" y="2315206"/>
                        </a:lnTo>
                        <a:lnTo>
                          <a:pt x="2140380" y="1976877"/>
                        </a:lnTo>
                        <a:close/>
                        <a:moveTo>
                          <a:pt x="402244" y="1064989"/>
                        </a:moveTo>
                        <a:lnTo>
                          <a:pt x="366039" y="1172461"/>
                        </a:lnTo>
                        <a:cubicBezTo>
                          <a:pt x="300798" y="1405208"/>
                          <a:pt x="308353" y="1654307"/>
                          <a:pt x="388705" y="1883266"/>
                        </a:cubicBezTo>
                        <a:lnTo>
                          <a:pt x="404491" y="1920911"/>
                        </a:lnTo>
                        <a:lnTo>
                          <a:pt x="686631" y="1678367"/>
                        </a:lnTo>
                        <a:lnTo>
                          <a:pt x="679813" y="1650496"/>
                        </a:lnTo>
                        <a:cubicBezTo>
                          <a:pt x="669626" y="1597896"/>
                          <a:pt x="664440" y="1543813"/>
                          <a:pt x="664440" y="1488990"/>
                        </a:cubicBezTo>
                        <a:cubicBezTo>
                          <a:pt x="664440" y="1434167"/>
                          <a:pt x="669626" y="1379714"/>
                          <a:pt x="679813" y="1326558"/>
                        </a:cubicBezTo>
                        <a:lnTo>
                          <a:pt x="683281" y="1312206"/>
                        </a:lnTo>
                        <a:lnTo>
                          <a:pt x="402244" y="1064989"/>
                        </a:lnTo>
                        <a:close/>
                        <a:moveTo>
                          <a:pt x="2570859" y="1057730"/>
                        </a:moveTo>
                        <a:lnTo>
                          <a:pt x="2285483" y="1308763"/>
                        </a:lnTo>
                        <a:lnTo>
                          <a:pt x="2289949" y="1326558"/>
                        </a:lnTo>
                        <a:cubicBezTo>
                          <a:pt x="2300599" y="1379714"/>
                          <a:pt x="2306155" y="1434167"/>
                          <a:pt x="2306155" y="1488990"/>
                        </a:cubicBezTo>
                        <a:cubicBezTo>
                          <a:pt x="2306155" y="1543813"/>
                          <a:pt x="2300599" y="1597896"/>
                          <a:pt x="2289949" y="1650496"/>
                        </a:cubicBezTo>
                        <a:lnTo>
                          <a:pt x="2282036" y="1681647"/>
                        </a:lnTo>
                        <a:lnTo>
                          <a:pt x="2569479" y="1928750"/>
                        </a:lnTo>
                        <a:lnTo>
                          <a:pt x="2581964" y="1899586"/>
                        </a:lnTo>
                        <a:cubicBezTo>
                          <a:pt x="2679752" y="1633610"/>
                          <a:pt x="2678455" y="1339039"/>
                          <a:pt x="2578075" y="1073820"/>
                        </a:cubicBezTo>
                        <a:lnTo>
                          <a:pt x="2570859" y="1057730"/>
                        </a:lnTo>
                        <a:close/>
                        <a:moveTo>
                          <a:pt x="1482334" y="985211"/>
                        </a:moveTo>
                        <a:cubicBezTo>
                          <a:pt x="1449737" y="985211"/>
                          <a:pt x="1417140" y="988545"/>
                          <a:pt x="1385098" y="995027"/>
                        </a:cubicBezTo>
                        <a:lnTo>
                          <a:pt x="1335965" y="1010048"/>
                        </a:lnTo>
                        <a:lnTo>
                          <a:pt x="1006140" y="1349443"/>
                        </a:lnTo>
                        <a:lnTo>
                          <a:pt x="994209" y="1389253"/>
                        </a:lnTo>
                        <a:cubicBezTo>
                          <a:pt x="987820" y="1421573"/>
                          <a:pt x="984486" y="1454911"/>
                          <a:pt x="984486" y="1488990"/>
                        </a:cubicBezTo>
                        <a:cubicBezTo>
                          <a:pt x="984486" y="1521588"/>
                          <a:pt x="987820" y="1553815"/>
                          <a:pt x="994209" y="1585301"/>
                        </a:cubicBezTo>
                        <a:lnTo>
                          <a:pt x="1015115" y="1653747"/>
                        </a:lnTo>
                        <a:lnTo>
                          <a:pt x="1322345" y="1960980"/>
                        </a:lnTo>
                        <a:lnTo>
                          <a:pt x="1386140" y="1980360"/>
                        </a:lnTo>
                        <a:cubicBezTo>
                          <a:pt x="1449621" y="1992955"/>
                          <a:pt x="1515047" y="1992955"/>
                          <a:pt x="1578528" y="1980360"/>
                        </a:cubicBezTo>
                        <a:lnTo>
                          <a:pt x="1642586" y="1960900"/>
                        </a:lnTo>
                        <a:lnTo>
                          <a:pt x="1957254" y="1646228"/>
                        </a:lnTo>
                        <a:lnTo>
                          <a:pt x="1976294" y="1585301"/>
                        </a:lnTo>
                        <a:cubicBezTo>
                          <a:pt x="1982776" y="1553815"/>
                          <a:pt x="1986110" y="1521588"/>
                          <a:pt x="1986110" y="1488990"/>
                        </a:cubicBezTo>
                        <a:cubicBezTo>
                          <a:pt x="1986110" y="1454911"/>
                          <a:pt x="1982776" y="1421573"/>
                          <a:pt x="1976294" y="1389253"/>
                        </a:cubicBezTo>
                        <a:lnTo>
                          <a:pt x="1966565" y="1357526"/>
                        </a:lnTo>
                        <a:lnTo>
                          <a:pt x="1627335" y="1008452"/>
                        </a:lnTo>
                        <a:lnTo>
                          <a:pt x="1582904" y="995027"/>
                        </a:lnTo>
                        <a:cubicBezTo>
                          <a:pt x="1550122" y="988545"/>
                          <a:pt x="1516413" y="985211"/>
                          <a:pt x="1482334" y="985211"/>
                        </a:cubicBezTo>
                        <a:close/>
                        <a:moveTo>
                          <a:pt x="2320493" y="437739"/>
                        </a:moveTo>
                        <a:lnTo>
                          <a:pt x="1978071" y="833368"/>
                        </a:lnTo>
                        <a:lnTo>
                          <a:pt x="2069084" y="908162"/>
                        </a:lnTo>
                        <a:lnTo>
                          <a:pt x="2145950" y="1002689"/>
                        </a:lnTo>
                        <a:lnTo>
                          <a:pt x="2538732" y="664777"/>
                        </a:lnTo>
                        <a:lnTo>
                          <a:pt x="2320493" y="437739"/>
                        </a:lnTo>
                        <a:close/>
                        <a:moveTo>
                          <a:pt x="650256" y="437739"/>
                        </a:moveTo>
                        <a:lnTo>
                          <a:pt x="432018" y="664777"/>
                        </a:lnTo>
                        <a:lnTo>
                          <a:pt x="823586" y="1001645"/>
                        </a:lnTo>
                        <a:lnTo>
                          <a:pt x="901511" y="908162"/>
                        </a:lnTo>
                        <a:lnTo>
                          <a:pt x="992340" y="832977"/>
                        </a:lnTo>
                        <a:lnTo>
                          <a:pt x="650256" y="437739"/>
                        </a:lnTo>
                        <a:close/>
                        <a:moveTo>
                          <a:pt x="1485310" y="317997"/>
                        </a:moveTo>
                        <a:cubicBezTo>
                          <a:pt x="1346755" y="317997"/>
                          <a:pt x="1206901" y="344118"/>
                          <a:pt x="1074273" y="395135"/>
                        </a:cubicBezTo>
                        <a:lnTo>
                          <a:pt x="1044435" y="408749"/>
                        </a:lnTo>
                        <a:lnTo>
                          <a:pt x="1283268" y="690170"/>
                        </a:lnTo>
                        <a:lnTo>
                          <a:pt x="1321571" y="680628"/>
                        </a:lnTo>
                        <a:cubicBezTo>
                          <a:pt x="1373800" y="670349"/>
                          <a:pt x="1427512" y="665163"/>
                          <a:pt x="1482334" y="665163"/>
                        </a:cubicBezTo>
                        <a:cubicBezTo>
                          <a:pt x="1537157" y="665163"/>
                          <a:pt x="1591239" y="670349"/>
                          <a:pt x="1644024" y="680628"/>
                        </a:cubicBezTo>
                        <a:lnTo>
                          <a:pt x="1682425" y="690078"/>
                        </a:lnTo>
                        <a:lnTo>
                          <a:pt x="1925172" y="406934"/>
                        </a:lnTo>
                        <a:lnTo>
                          <a:pt x="1899303" y="395135"/>
                        </a:lnTo>
                        <a:cubicBezTo>
                          <a:pt x="1766664" y="344118"/>
                          <a:pt x="1626636" y="317997"/>
                          <a:pt x="1485310" y="317997"/>
                        </a:cubicBezTo>
                        <a:close/>
                        <a:moveTo>
                          <a:pt x="1486049" y="0"/>
                        </a:moveTo>
                        <a:cubicBezTo>
                          <a:pt x="1664439" y="0"/>
                          <a:pt x="1842990" y="31997"/>
                          <a:pt x="2012191" y="95993"/>
                        </a:cubicBezTo>
                        <a:lnTo>
                          <a:pt x="2141722" y="154346"/>
                        </a:lnTo>
                        <a:lnTo>
                          <a:pt x="2190730" y="97183"/>
                        </a:lnTo>
                        <a:cubicBezTo>
                          <a:pt x="2220221" y="61335"/>
                          <a:pt x="2261510" y="43411"/>
                          <a:pt x="2302798" y="37436"/>
                        </a:cubicBezTo>
                        <a:cubicBezTo>
                          <a:pt x="2349985" y="37436"/>
                          <a:pt x="2391273" y="61335"/>
                          <a:pt x="2420765" y="91208"/>
                        </a:cubicBezTo>
                        <a:lnTo>
                          <a:pt x="2886734" y="557232"/>
                        </a:lnTo>
                        <a:cubicBezTo>
                          <a:pt x="2916226" y="587106"/>
                          <a:pt x="2933921" y="628929"/>
                          <a:pt x="2933921" y="676726"/>
                        </a:cubicBezTo>
                        <a:cubicBezTo>
                          <a:pt x="2928022" y="724523"/>
                          <a:pt x="2910327" y="760371"/>
                          <a:pt x="2874937" y="790245"/>
                        </a:cubicBezTo>
                        <a:lnTo>
                          <a:pt x="2820237" y="838362"/>
                        </a:lnTo>
                        <a:lnTo>
                          <a:pt x="2880171" y="973765"/>
                        </a:lnTo>
                        <a:cubicBezTo>
                          <a:pt x="3014856" y="1340424"/>
                          <a:pt x="3001542" y="1749686"/>
                          <a:pt x="2840226" y="2107920"/>
                        </a:cubicBezTo>
                        <a:lnTo>
                          <a:pt x="2820950" y="2144929"/>
                        </a:lnTo>
                        <a:lnTo>
                          <a:pt x="2874937" y="2191339"/>
                        </a:lnTo>
                        <a:cubicBezTo>
                          <a:pt x="2910327" y="2220831"/>
                          <a:pt x="2928022" y="2262120"/>
                          <a:pt x="2933921" y="2303409"/>
                        </a:cubicBezTo>
                        <a:cubicBezTo>
                          <a:pt x="2933921" y="2350596"/>
                          <a:pt x="2916226" y="2397783"/>
                          <a:pt x="2886734" y="2427275"/>
                        </a:cubicBezTo>
                        <a:lnTo>
                          <a:pt x="2420765" y="2887350"/>
                        </a:lnTo>
                        <a:cubicBezTo>
                          <a:pt x="2391273" y="2910944"/>
                          <a:pt x="2355883" y="2934538"/>
                          <a:pt x="2308697" y="2934538"/>
                        </a:cubicBezTo>
                        <a:lnTo>
                          <a:pt x="2302798" y="2934538"/>
                        </a:lnTo>
                        <a:cubicBezTo>
                          <a:pt x="2261510" y="2934538"/>
                          <a:pt x="2220221" y="2910944"/>
                          <a:pt x="2190730" y="2875554"/>
                        </a:cubicBezTo>
                        <a:lnTo>
                          <a:pt x="2150394" y="2829514"/>
                        </a:lnTo>
                        <a:lnTo>
                          <a:pt x="2013253" y="2891543"/>
                        </a:lnTo>
                        <a:cubicBezTo>
                          <a:pt x="1844254" y="2955457"/>
                          <a:pt x="1665432" y="2986802"/>
                          <a:pt x="1485310" y="2986802"/>
                        </a:cubicBezTo>
                        <a:cubicBezTo>
                          <a:pt x="1307960" y="2986802"/>
                          <a:pt x="1130610" y="2955457"/>
                          <a:pt x="962392" y="2891543"/>
                        </a:cubicBezTo>
                        <a:lnTo>
                          <a:pt x="821581" y="2827631"/>
                        </a:lnTo>
                        <a:lnTo>
                          <a:pt x="780020" y="2875554"/>
                        </a:lnTo>
                        <a:cubicBezTo>
                          <a:pt x="750528" y="2910944"/>
                          <a:pt x="709240" y="2934538"/>
                          <a:pt x="662053" y="2934538"/>
                        </a:cubicBezTo>
                        <a:cubicBezTo>
                          <a:pt x="614866" y="2934538"/>
                          <a:pt x="579476" y="2910944"/>
                          <a:pt x="549984" y="2887350"/>
                        </a:cubicBezTo>
                        <a:lnTo>
                          <a:pt x="84015" y="2427275"/>
                        </a:lnTo>
                        <a:cubicBezTo>
                          <a:pt x="54524" y="2397783"/>
                          <a:pt x="36829" y="2350596"/>
                          <a:pt x="36829" y="2303409"/>
                        </a:cubicBezTo>
                        <a:cubicBezTo>
                          <a:pt x="42727" y="2262120"/>
                          <a:pt x="60422" y="2220831"/>
                          <a:pt x="89914" y="2191339"/>
                        </a:cubicBezTo>
                        <a:lnTo>
                          <a:pt x="150801" y="2138997"/>
                        </a:lnTo>
                        <a:lnTo>
                          <a:pt x="123426" y="2085924"/>
                        </a:lnTo>
                        <a:cubicBezTo>
                          <a:pt x="-33433" y="1725646"/>
                          <a:pt x="-40781" y="1316251"/>
                          <a:pt x="101382" y="951371"/>
                        </a:cubicBezTo>
                        <a:lnTo>
                          <a:pt x="150608" y="843635"/>
                        </a:lnTo>
                        <a:lnTo>
                          <a:pt x="89914" y="790245"/>
                        </a:lnTo>
                        <a:cubicBezTo>
                          <a:pt x="60422" y="760371"/>
                          <a:pt x="42727" y="724523"/>
                          <a:pt x="36829" y="676726"/>
                        </a:cubicBezTo>
                        <a:cubicBezTo>
                          <a:pt x="36829" y="628929"/>
                          <a:pt x="54524" y="587106"/>
                          <a:pt x="84015" y="557232"/>
                        </a:cubicBezTo>
                        <a:lnTo>
                          <a:pt x="549984" y="91208"/>
                        </a:lnTo>
                        <a:cubicBezTo>
                          <a:pt x="579476" y="61335"/>
                          <a:pt x="620765" y="37436"/>
                          <a:pt x="662053" y="37436"/>
                        </a:cubicBezTo>
                        <a:cubicBezTo>
                          <a:pt x="709240" y="43411"/>
                          <a:pt x="750528" y="61335"/>
                          <a:pt x="780020" y="97183"/>
                        </a:cubicBezTo>
                        <a:lnTo>
                          <a:pt x="829480" y="155462"/>
                        </a:lnTo>
                        <a:lnTo>
                          <a:pt x="960881" y="95994"/>
                        </a:lnTo>
                        <a:cubicBezTo>
                          <a:pt x="1129432" y="31998"/>
                          <a:pt x="1307660" y="0"/>
                          <a:pt x="1486049" y="0"/>
                        </a:cubicBezTo>
                        <a:close/>
                      </a:path>
                    </a:pathLst>
                  </a:custGeom>
                  <a:solidFill>
                    <a:schemeClr val="bg1"/>
                  </a:solidFill>
                  <a:ln>
                    <a:noFill/>
                  </a:ln>
                </p:spPr>
                <p:txBody>
                  <a:bodyPr anchor="ctr"/>
                  <a:lstStyle/>
                  <a:p>
                    <a:pPr defTabSz="914377">
                      <a:defRPr/>
                    </a:pPr>
                    <a:endParaRPr lang="en-US" sz="1100" dirty="0">
                      <a:solidFill>
                        <a:prstClr val="black"/>
                      </a:solidFill>
                      <a:latin typeface="Lato Light" panose="020F0502020204030203" pitchFamily="34" charset="0"/>
                    </a:endParaRPr>
                  </a:p>
                </p:txBody>
              </p:sp>
            </p:grpSp>
            <p:sp>
              <p:nvSpPr>
                <p:cNvPr id="61" name="TextBox 60">
                  <a:extLst>
                    <a:ext uri="{FF2B5EF4-FFF2-40B4-BE49-F238E27FC236}">
                      <a16:creationId xmlns:a16="http://schemas.microsoft.com/office/drawing/2014/main" id="{EEAAD6E3-DC71-83C2-BB75-105A2DC71FBD}"/>
                    </a:ext>
                  </a:extLst>
                </p:cNvPr>
                <p:cNvSpPr txBox="1"/>
                <p:nvPr/>
              </p:nvSpPr>
              <p:spPr>
                <a:xfrm>
                  <a:off x="596972" y="589230"/>
                  <a:ext cx="1213794" cy="430886"/>
                </a:xfrm>
                <a:prstGeom prst="rect">
                  <a:avLst/>
                </a:prstGeom>
                <a:noFill/>
              </p:spPr>
              <p:txBody>
                <a:bodyPr wrap="non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MINISTRIES &amp;</a:t>
                  </a:r>
                </a:p>
                <a:p>
                  <a:pPr defTabSz="914377">
                    <a:defRPr/>
                  </a:pPr>
                  <a:r>
                    <a:rPr lang="en-US" sz="1100" b="1" dirty="0">
                      <a:solidFill>
                        <a:srgbClr val="44546A"/>
                      </a:solidFill>
                      <a:latin typeface="Poppins" pitchFamily="2" charset="77"/>
                      <a:ea typeface="League Spartan" charset="0"/>
                      <a:cs typeface="Poppins" pitchFamily="2" charset="77"/>
                    </a:rPr>
                    <a:t>DEPARTMENTS</a:t>
                  </a:r>
                </a:p>
              </p:txBody>
            </p:sp>
            <p:grpSp>
              <p:nvGrpSpPr>
                <p:cNvPr id="62" name="Group 61">
                  <a:extLst>
                    <a:ext uri="{FF2B5EF4-FFF2-40B4-BE49-F238E27FC236}">
                      <a16:creationId xmlns:a16="http://schemas.microsoft.com/office/drawing/2014/main" id="{313D38CD-8FA0-EA4B-0DA0-97CDFE1D4117}"/>
                    </a:ext>
                  </a:extLst>
                </p:cNvPr>
                <p:cNvGrpSpPr/>
                <p:nvPr/>
              </p:nvGrpSpPr>
              <p:grpSpPr>
                <a:xfrm>
                  <a:off x="1837119" y="590270"/>
                  <a:ext cx="456103" cy="400111"/>
                  <a:chOff x="8537478" y="4741245"/>
                  <a:chExt cx="456103" cy="482888"/>
                </a:xfrm>
              </p:grpSpPr>
              <p:sp>
                <p:nvSpPr>
                  <p:cNvPr id="63" name="Freeform 25">
                    <a:extLst>
                      <a:ext uri="{FF2B5EF4-FFF2-40B4-BE49-F238E27FC236}">
                        <a16:creationId xmlns:a16="http://schemas.microsoft.com/office/drawing/2014/main" id="{6AC56A04-8C33-99A9-E1BE-FA6622543DE4}"/>
                      </a:ext>
                    </a:extLst>
                  </p:cNvPr>
                  <p:cNvSpPr>
                    <a:spLocks noChangeArrowheads="1"/>
                  </p:cNvSpPr>
                  <p:nvPr/>
                </p:nvSpPr>
                <p:spPr bwMode="auto">
                  <a:xfrm>
                    <a:off x="8537478" y="4741245"/>
                    <a:ext cx="456103" cy="482888"/>
                  </a:xfrm>
                  <a:custGeom>
                    <a:avLst/>
                    <a:gdLst>
                      <a:gd name="T0" fmla="*/ 2539 w 2540"/>
                      <a:gd name="T1" fmla="*/ 1269 h 2539"/>
                      <a:gd name="T2" fmla="*/ 2539 w 2540"/>
                      <a:gd name="T3" fmla="*/ 1269 h 2539"/>
                      <a:gd name="T4" fmla="*/ 1269 w 2540"/>
                      <a:gd name="T5" fmla="*/ 2538 h 2539"/>
                      <a:gd name="T6" fmla="*/ 1269 w 2540"/>
                      <a:gd name="T7" fmla="*/ 2538 h 2539"/>
                      <a:gd name="T8" fmla="*/ 0 w 2540"/>
                      <a:gd name="T9" fmla="*/ 1269 h 2539"/>
                      <a:gd name="T10" fmla="*/ 0 w 2540"/>
                      <a:gd name="T11" fmla="*/ 1269 h 2539"/>
                      <a:gd name="T12" fmla="*/ 1269 w 2540"/>
                      <a:gd name="T13" fmla="*/ 0 h 2539"/>
                      <a:gd name="T14" fmla="*/ 1269 w 2540"/>
                      <a:gd name="T15" fmla="*/ 0 h 2539"/>
                      <a:gd name="T16" fmla="*/ 2539 w 2540"/>
                      <a:gd name="T17" fmla="*/ 126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39">
                        <a:moveTo>
                          <a:pt x="2539" y="1269"/>
                        </a:moveTo>
                        <a:lnTo>
                          <a:pt x="2539" y="1269"/>
                        </a:lnTo>
                        <a:cubicBezTo>
                          <a:pt x="2539" y="1970"/>
                          <a:pt x="1970" y="2538"/>
                          <a:pt x="1269" y="2538"/>
                        </a:cubicBezTo>
                        <a:lnTo>
                          <a:pt x="1269" y="2538"/>
                        </a:lnTo>
                        <a:cubicBezTo>
                          <a:pt x="569" y="2538"/>
                          <a:pt x="0" y="1970"/>
                          <a:pt x="0" y="1269"/>
                        </a:cubicBezTo>
                        <a:lnTo>
                          <a:pt x="0" y="1269"/>
                        </a:lnTo>
                        <a:cubicBezTo>
                          <a:pt x="0" y="568"/>
                          <a:pt x="569" y="0"/>
                          <a:pt x="1269" y="0"/>
                        </a:cubicBezTo>
                        <a:lnTo>
                          <a:pt x="1269" y="0"/>
                        </a:lnTo>
                        <a:cubicBezTo>
                          <a:pt x="1970" y="0"/>
                          <a:pt x="2539" y="568"/>
                          <a:pt x="2539" y="1269"/>
                        </a:cubicBezTo>
                      </a:path>
                    </a:pathLst>
                  </a:custGeom>
                  <a:solidFill>
                    <a:schemeClr val="accent1"/>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sp>
                <p:nvSpPr>
                  <p:cNvPr id="66" name="Freeform 5">
                    <a:extLst>
                      <a:ext uri="{FF2B5EF4-FFF2-40B4-BE49-F238E27FC236}">
                        <a16:creationId xmlns:a16="http://schemas.microsoft.com/office/drawing/2014/main" id="{BD5035EF-9DB0-F01F-B69F-80A9B62BDD26}"/>
                      </a:ext>
                    </a:extLst>
                  </p:cNvPr>
                  <p:cNvSpPr>
                    <a:spLocks noChangeAspect="1"/>
                  </p:cNvSpPr>
                  <p:nvPr/>
                </p:nvSpPr>
                <p:spPr bwMode="auto">
                  <a:xfrm>
                    <a:off x="8675009" y="4884872"/>
                    <a:ext cx="205756" cy="209195"/>
                  </a:xfrm>
                  <a:custGeom>
                    <a:avLst/>
                    <a:gdLst>
                      <a:gd name="T0" fmla="*/ 2147483646 w 465"/>
                      <a:gd name="T1" fmla="*/ 2147483646 h 471"/>
                      <a:gd name="T2" fmla="*/ 2147483646 w 465"/>
                      <a:gd name="T3" fmla="*/ 2147483646 h 471"/>
                      <a:gd name="T4" fmla="*/ 2147483646 w 465"/>
                      <a:gd name="T5" fmla="*/ 2147483646 h 471"/>
                      <a:gd name="T6" fmla="*/ 2147483646 w 465"/>
                      <a:gd name="T7" fmla="*/ 2147483646 h 471"/>
                      <a:gd name="T8" fmla="*/ 2147483646 w 465"/>
                      <a:gd name="T9" fmla="*/ 2147483646 h 471"/>
                      <a:gd name="T10" fmla="*/ 2147483646 w 465"/>
                      <a:gd name="T11" fmla="*/ 2147483646 h 471"/>
                      <a:gd name="T12" fmla="*/ 2147483646 w 465"/>
                      <a:gd name="T13" fmla="*/ 2147483646 h 471"/>
                      <a:gd name="T14" fmla="*/ 2147483646 w 465"/>
                      <a:gd name="T15" fmla="*/ 2147483646 h 471"/>
                      <a:gd name="T16" fmla="*/ 2147483646 w 465"/>
                      <a:gd name="T17" fmla="*/ 2147483646 h 471"/>
                      <a:gd name="T18" fmla="*/ 2147483646 w 465"/>
                      <a:gd name="T19" fmla="*/ 2147483646 h 471"/>
                      <a:gd name="T20" fmla="*/ 2147483646 w 465"/>
                      <a:gd name="T21" fmla="*/ 2147483646 h 471"/>
                      <a:gd name="T22" fmla="*/ 2147483646 w 465"/>
                      <a:gd name="T23" fmla="*/ 2147483646 h 471"/>
                      <a:gd name="T24" fmla="*/ 2147483646 w 465"/>
                      <a:gd name="T25" fmla="*/ 2147483646 h 471"/>
                      <a:gd name="T26" fmla="*/ 2147483646 w 465"/>
                      <a:gd name="T27" fmla="*/ 2147483646 h 471"/>
                      <a:gd name="T28" fmla="*/ 2147483646 w 465"/>
                      <a:gd name="T29" fmla="*/ 2147483646 h 471"/>
                      <a:gd name="T30" fmla="*/ 2147483646 w 465"/>
                      <a:gd name="T31" fmla="*/ 2147483646 h 471"/>
                      <a:gd name="T32" fmla="*/ 2147483646 w 465"/>
                      <a:gd name="T33" fmla="*/ 2147483646 h 471"/>
                      <a:gd name="T34" fmla="*/ 2147483646 w 465"/>
                      <a:gd name="T35" fmla="*/ 2147483646 h 471"/>
                      <a:gd name="T36" fmla="*/ 2147483646 w 465"/>
                      <a:gd name="T37" fmla="*/ 2147483646 h 471"/>
                      <a:gd name="T38" fmla="*/ 2147483646 w 465"/>
                      <a:gd name="T39" fmla="*/ 2147483646 h 471"/>
                      <a:gd name="T40" fmla="*/ 2147483646 w 465"/>
                      <a:gd name="T41" fmla="*/ 2147483646 h 471"/>
                      <a:gd name="T42" fmla="*/ 2147483646 w 465"/>
                      <a:gd name="T43" fmla="*/ 2147483646 h 471"/>
                      <a:gd name="T44" fmla="*/ 2147483646 w 465"/>
                      <a:gd name="T45" fmla="*/ 2147483646 h 471"/>
                      <a:gd name="T46" fmla="*/ 2147483646 w 465"/>
                      <a:gd name="T47" fmla="*/ 2147483646 h 471"/>
                      <a:gd name="T48" fmla="*/ 2147483646 w 465"/>
                      <a:gd name="T49" fmla="*/ 2147483646 h 471"/>
                      <a:gd name="T50" fmla="*/ 2147483646 w 465"/>
                      <a:gd name="T51" fmla="*/ 2147483646 h 471"/>
                      <a:gd name="T52" fmla="*/ 2147483646 w 465"/>
                      <a:gd name="T53" fmla="*/ 2147483646 h 471"/>
                      <a:gd name="T54" fmla="*/ 2147483646 w 465"/>
                      <a:gd name="T55" fmla="*/ 2147483646 h 471"/>
                      <a:gd name="T56" fmla="*/ 2147483646 w 465"/>
                      <a:gd name="T57" fmla="*/ 2147483646 h 471"/>
                      <a:gd name="T58" fmla="*/ 2147483646 w 465"/>
                      <a:gd name="T59" fmla="*/ 2147483646 h 471"/>
                      <a:gd name="T60" fmla="*/ 2147483646 w 465"/>
                      <a:gd name="T61" fmla="*/ 2147483646 h 471"/>
                      <a:gd name="T62" fmla="*/ 2147483646 w 465"/>
                      <a:gd name="T63" fmla="*/ 2147483646 h 471"/>
                      <a:gd name="T64" fmla="*/ 2147483646 w 465"/>
                      <a:gd name="T65" fmla="*/ 2147483646 h 471"/>
                      <a:gd name="T66" fmla="*/ 2147483646 w 465"/>
                      <a:gd name="T67" fmla="*/ 2147483646 h 471"/>
                      <a:gd name="T68" fmla="*/ 2147483646 w 465"/>
                      <a:gd name="T69" fmla="*/ 2147483646 h 471"/>
                      <a:gd name="T70" fmla="*/ 2147483646 w 465"/>
                      <a:gd name="T71" fmla="*/ 2147483646 h 471"/>
                      <a:gd name="T72" fmla="*/ 2147483646 w 465"/>
                      <a:gd name="T73" fmla="*/ 2147483646 h 471"/>
                      <a:gd name="T74" fmla="*/ 0 w 465"/>
                      <a:gd name="T75" fmla="*/ 2147483646 h 471"/>
                      <a:gd name="T76" fmla="*/ 0 w 465"/>
                      <a:gd name="T77" fmla="*/ 2147483646 h 471"/>
                      <a:gd name="T78" fmla="*/ 2147483646 w 465"/>
                      <a:gd name="T79" fmla="*/ 2147483646 h 471"/>
                      <a:gd name="T80" fmla="*/ 2147483646 w 465"/>
                      <a:gd name="T81" fmla="*/ 2147483646 h 471"/>
                      <a:gd name="T82" fmla="*/ 2147483646 w 465"/>
                      <a:gd name="T83" fmla="*/ 2147483646 h 471"/>
                      <a:gd name="T84" fmla="*/ 2147483646 w 465"/>
                      <a:gd name="T85" fmla="*/ 2147483646 h 471"/>
                      <a:gd name="T86" fmla="*/ 2147483646 w 465"/>
                      <a:gd name="T87" fmla="*/ 2147483646 h 471"/>
                      <a:gd name="T88" fmla="*/ 2147483646 w 465"/>
                      <a:gd name="T89" fmla="*/ 2147483646 h 471"/>
                      <a:gd name="T90" fmla="*/ 2147483646 w 465"/>
                      <a:gd name="T91" fmla="*/ 2147483646 h 471"/>
                      <a:gd name="T92" fmla="*/ 2147483646 w 465"/>
                      <a:gd name="T93" fmla="*/ 2147483646 h 471"/>
                      <a:gd name="T94" fmla="*/ 2147483646 w 465"/>
                      <a:gd name="T95" fmla="*/ 2147483646 h 471"/>
                      <a:gd name="T96" fmla="*/ 2147483646 w 465"/>
                      <a:gd name="T97" fmla="*/ 2147483646 h 471"/>
                      <a:gd name="T98" fmla="*/ 2147483646 w 465"/>
                      <a:gd name="T99" fmla="*/ 2147483646 h 471"/>
                      <a:gd name="T100" fmla="*/ 2147483646 w 465"/>
                      <a:gd name="T101" fmla="*/ 2147483646 h 471"/>
                      <a:gd name="T102" fmla="*/ 2147483646 w 465"/>
                      <a:gd name="T103" fmla="*/ 2147483646 h 471"/>
                      <a:gd name="T104" fmla="*/ 2147483646 w 465"/>
                      <a:gd name="T105" fmla="*/ 2147483646 h 471"/>
                      <a:gd name="T106" fmla="*/ 2147483646 w 465"/>
                      <a:gd name="T107" fmla="*/ 2147483646 h 471"/>
                      <a:gd name="T108" fmla="*/ 2147483646 w 465"/>
                      <a:gd name="T109" fmla="*/ 2147483646 h 471"/>
                      <a:gd name="T110" fmla="*/ 2147483646 w 465"/>
                      <a:gd name="T111" fmla="*/ 2147483646 h 471"/>
                      <a:gd name="T112" fmla="*/ 2147483646 w 465"/>
                      <a:gd name="T113" fmla="*/ 2147483646 h 4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65" h="471">
                        <a:moveTo>
                          <a:pt x="215" y="356"/>
                        </a:moveTo>
                        <a:lnTo>
                          <a:pt x="215" y="356"/>
                        </a:lnTo>
                        <a:cubicBezTo>
                          <a:pt x="196" y="326"/>
                          <a:pt x="196" y="292"/>
                          <a:pt x="215" y="258"/>
                        </a:cubicBezTo>
                        <a:cubicBezTo>
                          <a:pt x="221" y="248"/>
                          <a:pt x="219" y="235"/>
                          <a:pt x="210" y="227"/>
                        </a:cubicBezTo>
                        <a:lnTo>
                          <a:pt x="134" y="150"/>
                        </a:lnTo>
                        <a:cubicBezTo>
                          <a:pt x="129" y="145"/>
                          <a:pt x="122" y="143"/>
                          <a:pt x="115" y="143"/>
                        </a:cubicBezTo>
                        <a:cubicBezTo>
                          <a:pt x="112" y="143"/>
                          <a:pt x="108" y="143"/>
                          <a:pt x="105" y="144"/>
                        </a:cubicBezTo>
                        <a:cubicBezTo>
                          <a:pt x="93" y="149"/>
                          <a:pt x="82" y="151"/>
                          <a:pt x="71" y="149"/>
                        </a:cubicBezTo>
                        <a:lnTo>
                          <a:pt x="147" y="73"/>
                        </a:lnTo>
                        <a:cubicBezTo>
                          <a:pt x="150" y="83"/>
                          <a:pt x="149" y="94"/>
                          <a:pt x="144" y="106"/>
                        </a:cubicBezTo>
                        <a:cubicBezTo>
                          <a:pt x="139" y="116"/>
                          <a:pt x="142" y="128"/>
                          <a:pt x="149" y="135"/>
                        </a:cubicBezTo>
                        <a:lnTo>
                          <a:pt x="226" y="211"/>
                        </a:lnTo>
                        <a:cubicBezTo>
                          <a:pt x="234" y="220"/>
                          <a:pt x="247" y="221"/>
                          <a:pt x="258" y="215"/>
                        </a:cubicBezTo>
                        <a:cubicBezTo>
                          <a:pt x="291" y="197"/>
                          <a:pt x="324" y="198"/>
                          <a:pt x="354" y="218"/>
                        </a:cubicBezTo>
                        <a:lnTo>
                          <a:pt x="215" y="356"/>
                        </a:lnTo>
                        <a:close/>
                        <a:moveTo>
                          <a:pt x="453" y="423"/>
                        </a:moveTo>
                        <a:lnTo>
                          <a:pt x="338" y="309"/>
                        </a:lnTo>
                        <a:lnTo>
                          <a:pt x="413" y="235"/>
                        </a:lnTo>
                        <a:cubicBezTo>
                          <a:pt x="424" y="224"/>
                          <a:pt x="424" y="207"/>
                          <a:pt x="413" y="197"/>
                        </a:cubicBezTo>
                        <a:cubicBezTo>
                          <a:pt x="366" y="149"/>
                          <a:pt x="307" y="136"/>
                          <a:pt x="250" y="160"/>
                        </a:cubicBezTo>
                        <a:lnTo>
                          <a:pt x="199" y="109"/>
                        </a:lnTo>
                        <a:cubicBezTo>
                          <a:pt x="208" y="73"/>
                          <a:pt x="198" y="37"/>
                          <a:pt x="171" y="10"/>
                        </a:cubicBezTo>
                        <a:cubicBezTo>
                          <a:pt x="161" y="0"/>
                          <a:pt x="144" y="0"/>
                          <a:pt x="133" y="10"/>
                        </a:cubicBezTo>
                        <a:lnTo>
                          <a:pt x="8" y="136"/>
                        </a:lnTo>
                        <a:cubicBezTo>
                          <a:pt x="3" y="140"/>
                          <a:pt x="0" y="147"/>
                          <a:pt x="0" y="154"/>
                        </a:cubicBezTo>
                        <a:cubicBezTo>
                          <a:pt x="0" y="162"/>
                          <a:pt x="3" y="169"/>
                          <a:pt x="8" y="174"/>
                        </a:cubicBezTo>
                        <a:cubicBezTo>
                          <a:pt x="35" y="200"/>
                          <a:pt x="71" y="210"/>
                          <a:pt x="108" y="200"/>
                        </a:cubicBezTo>
                        <a:lnTo>
                          <a:pt x="159" y="251"/>
                        </a:lnTo>
                        <a:cubicBezTo>
                          <a:pt x="135" y="309"/>
                          <a:pt x="148" y="369"/>
                          <a:pt x="195" y="415"/>
                        </a:cubicBezTo>
                        <a:cubicBezTo>
                          <a:pt x="199" y="421"/>
                          <a:pt x="206" y="423"/>
                          <a:pt x="213" y="423"/>
                        </a:cubicBezTo>
                        <a:cubicBezTo>
                          <a:pt x="220" y="423"/>
                          <a:pt x="227" y="421"/>
                          <a:pt x="233" y="415"/>
                        </a:cubicBezTo>
                        <a:lnTo>
                          <a:pt x="300" y="347"/>
                        </a:lnTo>
                        <a:lnTo>
                          <a:pt x="415" y="462"/>
                        </a:lnTo>
                        <a:cubicBezTo>
                          <a:pt x="420" y="467"/>
                          <a:pt x="427" y="470"/>
                          <a:pt x="434" y="470"/>
                        </a:cubicBezTo>
                        <a:cubicBezTo>
                          <a:pt x="441" y="470"/>
                          <a:pt x="448" y="467"/>
                          <a:pt x="453" y="462"/>
                        </a:cubicBezTo>
                        <a:cubicBezTo>
                          <a:pt x="464" y="451"/>
                          <a:pt x="464" y="434"/>
                          <a:pt x="453" y="423"/>
                        </a:cubicBezTo>
                        <a:close/>
                      </a:path>
                    </a:pathLst>
                  </a:custGeom>
                  <a:solidFill>
                    <a:schemeClr val="bg1"/>
                  </a:solidFill>
                  <a:ln>
                    <a:noFill/>
                  </a:ln>
                </p:spPr>
                <p:txBody>
                  <a:bodyPr wrap="none" anchor="ctr"/>
                  <a:lstStyle/>
                  <a:p>
                    <a:pPr defTabSz="914377">
                      <a:defRPr/>
                    </a:pPr>
                    <a:endParaRPr lang="en-US" sz="1100" dirty="0">
                      <a:solidFill>
                        <a:prstClr val="black"/>
                      </a:solidFill>
                      <a:latin typeface="Lato Light" panose="020F0502020204030203" pitchFamily="34" charset="0"/>
                    </a:endParaRPr>
                  </a:p>
                </p:txBody>
              </p:sp>
            </p:grpSp>
            <p:grpSp>
              <p:nvGrpSpPr>
                <p:cNvPr id="72" name="Group 71">
                  <a:extLst>
                    <a:ext uri="{FF2B5EF4-FFF2-40B4-BE49-F238E27FC236}">
                      <a16:creationId xmlns:a16="http://schemas.microsoft.com/office/drawing/2014/main" id="{FE34C021-198C-B579-451B-E8F50FC54129}"/>
                    </a:ext>
                  </a:extLst>
                </p:cNvPr>
                <p:cNvGrpSpPr/>
                <p:nvPr/>
              </p:nvGrpSpPr>
              <p:grpSpPr>
                <a:xfrm>
                  <a:off x="3481672" y="587194"/>
                  <a:ext cx="425516" cy="390830"/>
                  <a:chOff x="3690085" y="3665631"/>
                  <a:chExt cx="425516" cy="446012"/>
                </a:xfrm>
              </p:grpSpPr>
              <p:sp>
                <p:nvSpPr>
                  <p:cNvPr id="75" name="Freeform 21">
                    <a:extLst>
                      <a:ext uri="{FF2B5EF4-FFF2-40B4-BE49-F238E27FC236}">
                        <a16:creationId xmlns:a16="http://schemas.microsoft.com/office/drawing/2014/main" id="{75950320-3664-CA25-9BBA-F8EB0D1FC32C}"/>
                      </a:ext>
                    </a:extLst>
                  </p:cNvPr>
                  <p:cNvSpPr>
                    <a:spLocks noChangeArrowheads="1"/>
                  </p:cNvSpPr>
                  <p:nvPr/>
                </p:nvSpPr>
                <p:spPr bwMode="auto">
                  <a:xfrm>
                    <a:off x="3690085" y="3665631"/>
                    <a:ext cx="425516" cy="446012"/>
                  </a:xfrm>
                  <a:custGeom>
                    <a:avLst/>
                    <a:gdLst>
                      <a:gd name="T0" fmla="*/ 2539 w 2540"/>
                      <a:gd name="T1" fmla="*/ 1269 h 2540"/>
                      <a:gd name="T2" fmla="*/ 2539 w 2540"/>
                      <a:gd name="T3" fmla="*/ 1269 h 2540"/>
                      <a:gd name="T4" fmla="*/ 1269 w 2540"/>
                      <a:gd name="T5" fmla="*/ 2539 h 2540"/>
                      <a:gd name="T6" fmla="*/ 1269 w 2540"/>
                      <a:gd name="T7" fmla="*/ 2539 h 2540"/>
                      <a:gd name="T8" fmla="*/ 0 w 2540"/>
                      <a:gd name="T9" fmla="*/ 1269 h 2540"/>
                      <a:gd name="T10" fmla="*/ 0 w 2540"/>
                      <a:gd name="T11" fmla="*/ 1269 h 2540"/>
                      <a:gd name="T12" fmla="*/ 1269 w 2540"/>
                      <a:gd name="T13" fmla="*/ 0 h 2540"/>
                      <a:gd name="T14" fmla="*/ 1269 w 2540"/>
                      <a:gd name="T15" fmla="*/ 0 h 2540"/>
                      <a:gd name="T16" fmla="*/ 2539 w 2540"/>
                      <a:gd name="T17" fmla="*/ 1269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40">
                        <a:moveTo>
                          <a:pt x="2539" y="1269"/>
                        </a:moveTo>
                        <a:lnTo>
                          <a:pt x="2539" y="1269"/>
                        </a:lnTo>
                        <a:cubicBezTo>
                          <a:pt x="2539" y="1971"/>
                          <a:pt x="1971" y="2539"/>
                          <a:pt x="1269" y="2539"/>
                        </a:cubicBezTo>
                        <a:lnTo>
                          <a:pt x="1269" y="2539"/>
                        </a:lnTo>
                        <a:cubicBezTo>
                          <a:pt x="568" y="2539"/>
                          <a:pt x="0" y="1971"/>
                          <a:pt x="0" y="1269"/>
                        </a:cubicBezTo>
                        <a:lnTo>
                          <a:pt x="0" y="1269"/>
                        </a:lnTo>
                        <a:cubicBezTo>
                          <a:pt x="0" y="569"/>
                          <a:pt x="568" y="0"/>
                          <a:pt x="1269" y="0"/>
                        </a:cubicBezTo>
                        <a:lnTo>
                          <a:pt x="1269" y="0"/>
                        </a:lnTo>
                        <a:cubicBezTo>
                          <a:pt x="1971" y="0"/>
                          <a:pt x="2539" y="569"/>
                          <a:pt x="2539" y="1269"/>
                        </a:cubicBezTo>
                      </a:path>
                    </a:pathLst>
                  </a:custGeom>
                  <a:solidFill>
                    <a:schemeClr val="accent3"/>
                  </a:solidFill>
                  <a:ln>
                    <a:noFill/>
                  </a:ln>
                  <a:effectLst/>
                </p:spPr>
                <p:txBody>
                  <a:bodyPr wrap="none" anchor="ctr"/>
                  <a:lstStyle/>
                  <a:p>
                    <a:pPr defTabSz="914377">
                      <a:defRPr/>
                    </a:pPr>
                    <a:endParaRPr lang="en-US" sz="1100" dirty="0">
                      <a:solidFill>
                        <a:prstClr val="black"/>
                      </a:solidFill>
                      <a:latin typeface="Lato Light" panose="020F0502020204030203" pitchFamily="34" charset="0"/>
                    </a:endParaRPr>
                  </a:p>
                </p:txBody>
              </p:sp>
              <p:sp>
                <p:nvSpPr>
                  <p:cNvPr id="78" name="Freeform 867">
                    <a:extLst>
                      <a:ext uri="{FF2B5EF4-FFF2-40B4-BE49-F238E27FC236}">
                        <a16:creationId xmlns:a16="http://schemas.microsoft.com/office/drawing/2014/main" id="{66F9AAE8-3436-97D0-DBDB-E4FC3CB1D0D8}"/>
                      </a:ext>
                    </a:extLst>
                  </p:cNvPr>
                  <p:cNvSpPr>
                    <a:spLocks noChangeAspect="1"/>
                  </p:cNvSpPr>
                  <p:nvPr/>
                </p:nvSpPr>
                <p:spPr bwMode="auto">
                  <a:xfrm>
                    <a:off x="3785659" y="3752443"/>
                    <a:ext cx="232718" cy="237039"/>
                  </a:xfrm>
                  <a:custGeom>
                    <a:avLst/>
                    <a:gdLst>
                      <a:gd name="T0" fmla="*/ 249917 w 318949"/>
                      <a:gd name="T1" fmla="*/ 297647 h 324820"/>
                      <a:gd name="T2" fmla="*/ 350342 w 318949"/>
                      <a:gd name="T3" fmla="*/ 297647 h 324820"/>
                      <a:gd name="T4" fmla="*/ 301354 w 318949"/>
                      <a:gd name="T5" fmla="*/ 183463 h 324820"/>
                      <a:gd name="T6" fmla="*/ 301354 w 318949"/>
                      <a:gd name="T7" fmla="*/ 414262 h 324820"/>
                      <a:gd name="T8" fmla="*/ 301354 w 318949"/>
                      <a:gd name="T9" fmla="*/ 183463 h 324820"/>
                      <a:gd name="T10" fmla="*/ 256395 w 318949"/>
                      <a:gd name="T11" fmla="*/ 95689 h 324820"/>
                      <a:gd name="T12" fmla="*/ 174362 w 318949"/>
                      <a:gd name="T13" fmla="*/ 163161 h 324820"/>
                      <a:gd name="T14" fmla="*/ 108245 w 318949"/>
                      <a:gd name="T15" fmla="*/ 150893 h 324820"/>
                      <a:gd name="T16" fmla="*/ 103348 w 318949"/>
                      <a:gd name="T17" fmla="*/ 222045 h 324820"/>
                      <a:gd name="T18" fmla="*/ 113143 w 318949"/>
                      <a:gd name="T19" fmla="*/ 301785 h 324820"/>
                      <a:gd name="T20" fmla="*/ 100900 w 318949"/>
                      <a:gd name="T21" fmla="*/ 372938 h 324820"/>
                      <a:gd name="T22" fmla="*/ 109470 w 318949"/>
                      <a:gd name="T23" fmla="*/ 442863 h 324820"/>
                      <a:gd name="T24" fmla="*/ 170689 w 318949"/>
                      <a:gd name="T25" fmla="*/ 435503 h 324820"/>
                      <a:gd name="T26" fmla="*/ 256395 w 318949"/>
                      <a:gd name="T27" fmla="*/ 507883 h 324820"/>
                      <a:gd name="T28" fmla="*/ 322512 w 318949"/>
                      <a:gd name="T29" fmla="*/ 541006 h 324820"/>
                      <a:gd name="T30" fmla="*/ 348224 w 318949"/>
                      <a:gd name="T31" fmla="*/ 480895 h 324820"/>
                      <a:gd name="T32" fmla="*/ 464541 w 318949"/>
                      <a:gd name="T33" fmla="*/ 433049 h 324820"/>
                      <a:gd name="T34" fmla="*/ 518414 w 318949"/>
                      <a:gd name="T35" fmla="*/ 386433 h 324820"/>
                      <a:gd name="T36" fmla="*/ 481682 w 318949"/>
                      <a:gd name="T37" fmla="*/ 338589 h 324820"/>
                      <a:gd name="T38" fmla="*/ 479233 w 318949"/>
                      <a:gd name="T39" fmla="*/ 257622 h 324820"/>
                      <a:gd name="T40" fmla="*/ 520862 w 318949"/>
                      <a:gd name="T41" fmla="*/ 207325 h 324820"/>
                      <a:gd name="T42" fmla="*/ 458420 w 318949"/>
                      <a:gd name="T43" fmla="*/ 164388 h 324820"/>
                      <a:gd name="T44" fmla="*/ 348224 w 318949"/>
                      <a:gd name="T45" fmla="*/ 122677 h 324820"/>
                      <a:gd name="T46" fmla="*/ 322512 w 318949"/>
                      <a:gd name="T47" fmla="*/ 66245 h 324820"/>
                      <a:gd name="T48" fmla="*/ 227010 w 318949"/>
                      <a:gd name="T49" fmla="*/ 0 h 324820"/>
                      <a:gd name="T50" fmla="*/ 388628 w 318949"/>
                      <a:gd name="T51" fmla="*/ 29442 h 324820"/>
                      <a:gd name="T52" fmla="*/ 443726 w 318949"/>
                      <a:gd name="T53" fmla="*/ 95689 h 324820"/>
                      <a:gd name="T54" fmla="*/ 524536 w 318949"/>
                      <a:gd name="T55" fmla="*/ 87100 h 324820"/>
                      <a:gd name="T56" fmla="*/ 597999 w 318949"/>
                      <a:gd name="T57" fmla="*/ 228180 h 324820"/>
                      <a:gd name="T58" fmla="*/ 549024 w 318949"/>
                      <a:gd name="T59" fmla="*/ 267437 h 324820"/>
                      <a:gd name="T60" fmla="*/ 550247 w 318949"/>
                      <a:gd name="T61" fmla="*/ 327548 h 324820"/>
                      <a:gd name="T62" fmla="*/ 596774 w 318949"/>
                      <a:gd name="T63" fmla="*/ 366805 h 324820"/>
                      <a:gd name="T64" fmla="*/ 524536 w 318949"/>
                      <a:gd name="T65" fmla="*/ 505429 h 324820"/>
                      <a:gd name="T66" fmla="*/ 451072 w 318949"/>
                      <a:gd name="T67" fmla="*/ 502975 h 324820"/>
                      <a:gd name="T68" fmla="*/ 388628 w 318949"/>
                      <a:gd name="T69" fmla="*/ 572903 h 324820"/>
                      <a:gd name="T70" fmla="*/ 227010 w 318949"/>
                      <a:gd name="T71" fmla="*/ 608478 h 324820"/>
                      <a:gd name="T72" fmla="*/ 189054 w 318949"/>
                      <a:gd name="T73" fmla="*/ 529965 h 324820"/>
                      <a:gd name="T74" fmla="*/ 111918 w 318949"/>
                      <a:gd name="T75" fmla="*/ 517697 h 324820"/>
                      <a:gd name="T76" fmla="*/ 66616 w 318949"/>
                      <a:gd name="T77" fmla="*/ 504202 h 324820"/>
                      <a:gd name="T78" fmla="*/ 17641 w 318949"/>
                      <a:gd name="T79" fmla="*/ 344722 h 324820"/>
                      <a:gd name="T80" fmla="*/ 48250 w 318949"/>
                      <a:gd name="T81" fmla="*/ 301785 h 324820"/>
                      <a:gd name="T82" fmla="*/ 16416 w 318949"/>
                      <a:gd name="T83" fmla="*/ 247808 h 324820"/>
                      <a:gd name="T84" fmla="*/ 67841 w 318949"/>
                      <a:gd name="T85" fmla="*/ 88327 h 324820"/>
                      <a:gd name="T86" fmla="*/ 113143 w 318949"/>
                      <a:gd name="T87" fmla="*/ 76061 h 324820"/>
                      <a:gd name="T88" fmla="*/ 189054 w 318949"/>
                      <a:gd name="T89" fmla="*/ 73607 h 324820"/>
                      <a:gd name="T90" fmla="*/ 227010 w 318949"/>
                      <a:gd name="T91" fmla="*/ 0 h 3248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18949" h="324820">
                        <a:moveTo>
                          <a:pt x="160402" y="132953"/>
                        </a:moveTo>
                        <a:cubicBezTo>
                          <a:pt x="145409" y="132953"/>
                          <a:pt x="133024" y="144625"/>
                          <a:pt x="133024" y="158891"/>
                        </a:cubicBezTo>
                        <a:cubicBezTo>
                          <a:pt x="133024" y="173806"/>
                          <a:pt x="145409" y="185478"/>
                          <a:pt x="160402" y="185478"/>
                        </a:cubicBezTo>
                        <a:cubicBezTo>
                          <a:pt x="174743" y="185478"/>
                          <a:pt x="186477" y="173806"/>
                          <a:pt x="186477" y="158891"/>
                        </a:cubicBezTo>
                        <a:cubicBezTo>
                          <a:pt x="186477" y="144625"/>
                          <a:pt x="174743" y="132953"/>
                          <a:pt x="160402" y="132953"/>
                        </a:cubicBezTo>
                        <a:close/>
                        <a:moveTo>
                          <a:pt x="160402" y="97937"/>
                        </a:moveTo>
                        <a:cubicBezTo>
                          <a:pt x="194299" y="97937"/>
                          <a:pt x="221677" y="125172"/>
                          <a:pt x="221677" y="158891"/>
                        </a:cubicBezTo>
                        <a:cubicBezTo>
                          <a:pt x="221677" y="193259"/>
                          <a:pt x="194299" y="221143"/>
                          <a:pt x="160402" y="221143"/>
                        </a:cubicBezTo>
                        <a:cubicBezTo>
                          <a:pt x="125853" y="221143"/>
                          <a:pt x="98475" y="193259"/>
                          <a:pt x="98475" y="158891"/>
                        </a:cubicBezTo>
                        <a:cubicBezTo>
                          <a:pt x="98475" y="125172"/>
                          <a:pt x="125853" y="97937"/>
                          <a:pt x="160402" y="97937"/>
                        </a:cubicBezTo>
                        <a:close/>
                        <a:moveTo>
                          <a:pt x="136472" y="35363"/>
                        </a:moveTo>
                        <a:lnTo>
                          <a:pt x="136472" y="51081"/>
                        </a:lnTo>
                        <a:cubicBezTo>
                          <a:pt x="136472" y="58284"/>
                          <a:pt x="132562" y="64833"/>
                          <a:pt x="125393" y="67453"/>
                        </a:cubicBezTo>
                        <a:cubicBezTo>
                          <a:pt x="113662" y="72037"/>
                          <a:pt x="102584" y="78586"/>
                          <a:pt x="92808" y="87099"/>
                        </a:cubicBezTo>
                        <a:cubicBezTo>
                          <a:pt x="87594" y="92338"/>
                          <a:pt x="79122" y="92993"/>
                          <a:pt x="72605" y="89064"/>
                        </a:cubicBezTo>
                        <a:lnTo>
                          <a:pt x="57616" y="80550"/>
                        </a:lnTo>
                        <a:lnTo>
                          <a:pt x="40672" y="110675"/>
                        </a:lnTo>
                        <a:lnTo>
                          <a:pt x="55009" y="118533"/>
                        </a:lnTo>
                        <a:cubicBezTo>
                          <a:pt x="61526" y="122462"/>
                          <a:pt x="65436" y="130321"/>
                          <a:pt x="63481" y="138180"/>
                        </a:cubicBezTo>
                        <a:cubicBezTo>
                          <a:pt x="61526" y="146038"/>
                          <a:pt x="60223" y="153242"/>
                          <a:pt x="60223" y="161100"/>
                        </a:cubicBezTo>
                        <a:cubicBezTo>
                          <a:pt x="60223" y="167649"/>
                          <a:pt x="61526" y="174198"/>
                          <a:pt x="62178" y="180747"/>
                        </a:cubicBezTo>
                        <a:cubicBezTo>
                          <a:pt x="64133" y="187950"/>
                          <a:pt x="60223" y="195809"/>
                          <a:pt x="53706" y="199083"/>
                        </a:cubicBezTo>
                        <a:lnTo>
                          <a:pt x="41975" y="206287"/>
                        </a:lnTo>
                        <a:lnTo>
                          <a:pt x="58268" y="236411"/>
                        </a:lnTo>
                        <a:lnTo>
                          <a:pt x="69347" y="229863"/>
                        </a:lnTo>
                        <a:cubicBezTo>
                          <a:pt x="76515" y="225278"/>
                          <a:pt x="84987" y="226588"/>
                          <a:pt x="90853" y="232482"/>
                        </a:cubicBezTo>
                        <a:cubicBezTo>
                          <a:pt x="100628" y="242305"/>
                          <a:pt x="111707" y="249509"/>
                          <a:pt x="125393" y="254748"/>
                        </a:cubicBezTo>
                        <a:cubicBezTo>
                          <a:pt x="132562" y="256713"/>
                          <a:pt x="136472" y="263916"/>
                          <a:pt x="136472" y="271120"/>
                        </a:cubicBezTo>
                        <a:lnTo>
                          <a:pt x="136472" y="288802"/>
                        </a:lnTo>
                        <a:lnTo>
                          <a:pt x="171664" y="288802"/>
                        </a:lnTo>
                        <a:lnTo>
                          <a:pt x="171664" y="273740"/>
                        </a:lnTo>
                        <a:cubicBezTo>
                          <a:pt x="171664" y="265881"/>
                          <a:pt x="177530" y="258677"/>
                          <a:pt x="185350" y="256713"/>
                        </a:cubicBezTo>
                        <a:cubicBezTo>
                          <a:pt x="200339" y="252129"/>
                          <a:pt x="214677" y="244925"/>
                          <a:pt x="226407" y="233792"/>
                        </a:cubicBezTo>
                        <a:cubicBezTo>
                          <a:pt x="232273" y="228553"/>
                          <a:pt x="240093" y="227243"/>
                          <a:pt x="247262" y="231172"/>
                        </a:cubicBezTo>
                        <a:lnTo>
                          <a:pt x="257689" y="237066"/>
                        </a:lnTo>
                        <a:lnTo>
                          <a:pt x="275937" y="206287"/>
                        </a:lnTo>
                        <a:lnTo>
                          <a:pt x="264858" y="199083"/>
                        </a:lnTo>
                        <a:cubicBezTo>
                          <a:pt x="258341" y="195809"/>
                          <a:pt x="255082" y="187950"/>
                          <a:pt x="256386" y="180747"/>
                        </a:cubicBezTo>
                        <a:cubicBezTo>
                          <a:pt x="257689" y="174198"/>
                          <a:pt x="258341" y="167649"/>
                          <a:pt x="258341" y="161100"/>
                        </a:cubicBezTo>
                        <a:cubicBezTo>
                          <a:pt x="258341" y="153242"/>
                          <a:pt x="257038" y="146038"/>
                          <a:pt x="255082" y="137525"/>
                        </a:cubicBezTo>
                        <a:cubicBezTo>
                          <a:pt x="253779" y="130321"/>
                          <a:pt x="257038" y="122462"/>
                          <a:pt x="263555" y="118533"/>
                        </a:cubicBezTo>
                        <a:lnTo>
                          <a:pt x="277240" y="110675"/>
                        </a:lnTo>
                        <a:lnTo>
                          <a:pt x="258341" y="79895"/>
                        </a:lnTo>
                        <a:lnTo>
                          <a:pt x="244004" y="87754"/>
                        </a:lnTo>
                        <a:cubicBezTo>
                          <a:pt x="237486" y="91028"/>
                          <a:pt x="229666" y="90373"/>
                          <a:pt x="223801" y="85789"/>
                        </a:cubicBezTo>
                        <a:cubicBezTo>
                          <a:pt x="212722" y="76621"/>
                          <a:pt x="199688" y="70072"/>
                          <a:pt x="185350" y="65488"/>
                        </a:cubicBezTo>
                        <a:cubicBezTo>
                          <a:pt x="177530" y="63523"/>
                          <a:pt x="171664" y="56974"/>
                          <a:pt x="171664" y="48461"/>
                        </a:cubicBezTo>
                        <a:lnTo>
                          <a:pt x="171664" y="35363"/>
                        </a:lnTo>
                        <a:lnTo>
                          <a:pt x="136472" y="35363"/>
                        </a:lnTo>
                        <a:close/>
                        <a:moveTo>
                          <a:pt x="120831" y="0"/>
                        </a:moveTo>
                        <a:lnTo>
                          <a:pt x="191215" y="0"/>
                        </a:lnTo>
                        <a:cubicBezTo>
                          <a:pt x="200339" y="0"/>
                          <a:pt x="206856" y="5894"/>
                          <a:pt x="206856" y="15717"/>
                        </a:cubicBezTo>
                        <a:lnTo>
                          <a:pt x="206856" y="36018"/>
                        </a:lnTo>
                        <a:cubicBezTo>
                          <a:pt x="215980" y="39293"/>
                          <a:pt x="227059" y="45187"/>
                          <a:pt x="236183" y="51081"/>
                        </a:cubicBezTo>
                        <a:lnTo>
                          <a:pt x="255082" y="40603"/>
                        </a:lnTo>
                        <a:cubicBezTo>
                          <a:pt x="263555" y="36018"/>
                          <a:pt x="273982" y="38638"/>
                          <a:pt x="279196" y="46496"/>
                        </a:cubicBezTo>
                        <a:lnTo>
                          <a:pt x="316343" y="108055"/>
                        </a:lnTo>
                        <a:cubicBezTo>
                          <a:pt x="318950" y="111984"/>
                          <a:pt x="319601" y="117223"/>
                          <a:pt x="318298" y="121808"/>
                        </a:cubicBezTo>
                        <a:cubicBezTo>
                          <a:pt x="317646" y="126392"/>
                          <a:pt x="314388" y="130321"/>
                          <a:pt x="309826" y="132286"/>
                        </a:cubicBezTo>
                        <a:lnTo>
                          <a:pt x="292230" y="142764"/>
                        </a:lnTo>
                        <a:cubicBezTo>
                          <a:pt x="292881" y="149312"/>
                          <a:pt x="293533" y="155206"/>
                          <a:pt x="293533" y="161100"/>
                        </a:cubicBezTo>
                        <a:cubicBezTo>
                          <a:pt x="293533" y="165684"/>
                          <a:pt x="292881" y="170269"/>
                          <a:pt x="292881" y="174853"/>
                        </a:cubicBezTo>
                        <a:lnTo>
                          <a:pt x="309174" y="184676"/>
                        </a:lnTo>
                        <a:cubicBezTo>
                          <a:pt x="313084" y="186641"/>
                          <a:pt x="316343" y="190570"/>
                          <a:pt x="317646" y="195809"/>
                        </a:cubicBezTo>
                        <a:cubicBezTo>
                          <a:pt x="318298" y="199738"/>
                          <a:pt x="318298" y="204977"/>
                          <a:pt x="315691" y="208906"/>
                        </a:cubicBezTo>
                        <a:lnTo>
                          <a:pt x="279196" y="269810"/>
                        </a:lnTo>
                        <a:cubicBezTo>
                          <a:pt x="274634" y="278324"/>
                          <a:pt x="263555" y="281598"/>
                          <a:pt x="255734" y="276359"/>
                        </a:cubicBezTo>
                        <a:lnTo>
                          <a:pt x="240093" y="268500"/>
                        </a:lnTo>
                        <a:cubicBezTo>
                          <a:pt x="230318" y="275704"/>
                          <a:pt x="215980" y="282253"/>
                          <a:pt x="206856" y="286182"/>
                        </a:cubicBezTo>
                        <a:lnTo>
                          <a:pt x="206856" y="305829"/>
                        </a:lnTo>
                        <a:cubicBezTo>
                          <a:pt x="206856" y="315652"/>
                          <a:pt x="200339" y="324820"/>
                          <a:pt x="191215" y="324820"/>
                        </a:cubicBezTo>
                        <a:lnTo>
                          <a:pt x="120831" y="324820"/>
                        </a:lnTo>
                        <a:cubicBezTo>
                          <a:pt x="111056" y="324820"/>
                          <a:pt x="100628" y="315652"/>
                          <a:pt x="100628" y="305829"/>
                        </a:cubicBezTo>
                        <a:lnTo>
                          <a:pt x="100628" y="282908"/>
                        </a:lnTo>
                        <a:cubicBezTo>
                          <a:pt x="87594" y="278324"/>
                          <a:pt x="83684" y="273085"/>
                          <a:pt x="75212" y="266536"/>
                        </a:cubicBezTo>
                        <a:lnTo>
                          <a:pt x="59571" y="276359"/>
                        </a:lnTo>
                        <a:cubicBezTo>
                          <a:pt x="55661" y="278324"/>
                          <a:pt x="51099" y="278979"/>
                          <a:pt x="46537" y="278324"/>
                        </a:cubicBezTo>
                        <a:cubicBezTo>
                          <a:pt x="41975" y="277014"/>
                          <a:pt x="38065" y="273740"/>
                          <a:pt x="35458" y="269155"/>
                        </a:cubicBezTo>
                        <a:lnTo>
                          <a:pt x="2873" y="208252"/>
                        </a:lnTo>
                        <a:cubicBezTo>
                          <a:pt x="-1689" y="199738"/>
                          <a:pt x="918" y="189260"/>
                          <a:pt x="9390" y="184021"/>
                        </a:cubicBezTo>
                        <a:lnTo>
                          <a:pt x="26334" y="174853"/>
                        </a:lnTo>
                        <a:cubicBezTo>
                          <a:pt x="25682" y="170269"/>
                          <a:pt x="25682" y="165684"/>
                          <a:pt x="25682" y="161100"/>
                        </a:cubicBezTo>
                        <a:cubicBezTo>
                          <a:pt x="25682" y="155206"/>
                          <a:pt x="26334" y="149312"/>
                          <a:pt x="26986" y="143419"/>
                        </a:cubicBezTo>
                        <a:lnTo>
                          <a:pt x="8738" y="132286"/>
                        </a:lnTo>
                        <a:cubicBezTo>
                          <a:pt x="266" y="127701"/>
                          <a:pt x="-2341" y="117223"/>
                          <a:pt x="2221" y="108710"/>
                        </a:cubicBezTo>
                        <a:lnTo>
                          <a:pt x="36110" y="47151"/>
                        </a:lnTo>
                        <a:cubicBezTo>
                          <a:pt x="38716" y="43222"/>
                          <a:pt x="41975" y="39948"/>
                          <a:pt x="46537" y="38638"/>
                        </a:cubicBezTo>
                        <a:cubicBezTo>
                          <a:pt x="51099" y="37983"/>
                          <a:pt x="56312" y="37983"/>
                          <a:pt x="60223" y="40603"/>
                        </a:cubicBezTo>
                        <a:lnTo>
                          <a:pt x="79122" y="52390"/>
                        </a:lnTo>
                        <a:cubicBezTo>
                          <a:pt x="86291" y="47151"/>
                          <a:pt x="92156" y="42567"/>
                          <a:pt x="100628" y="39293"/>
                        </a:cubicBezTo>
                        <a:lnTo>
                          <a:pt x="100628" y="15717"/>
                        </a:lnTo>
                        <a:cubicBezTo>
                          <a:pt x="100628" y="5894"/>
                          <a:pt x="111056" y="0"/>
                          <a:pt x="120831" y="0"/>
                        </a:cubicBezTo>
                        <a:close/>
                      </a:path>
                    </a:pathLst>
                  </a:custGeom>
                  <a:solidFill>
                    <a:schemeClr val="bg1"/>
                  </a:solidFill>
                  <a:ln>
                    <a:noFill/>
                  </a:ln>
                </p:spPr>
                <p:txBody>
                  <a:bodyPr anchor="ctr"/>
                  <a:lstStyle/>
                  <a:p>
                    <a:pPr defTabSz="914377">
                      <a:defRPr/>
                    </a:pPr>
                    <a:endParaRPr lang="en-US" sz="1100" dirty="0">
                      <a:solidFill>
                        <a:prstClr val="black"/>
                      </a:solidFill>
                      <a:latin typeface="Lato Light" panose="020F0502020204030203" pitchFamily="34" charset="0"/>
                    </a:endParaRPr>
                  </a:p>
                </p:txBody>
              </p:sp>
            </p:grpSp>
            <p:sp>
              <p:nvSpPr>
                <p:cNvPr id="81" name="TextBox 80">
                  <a:extLst>
                    <a:ext uri="{FF2B5EF4-FFF2-40B4-BE49-F238E27FC236}">
                      <a16:creationId xmlns:a16="http://schemas.microsoft.com/office/drawing/2014/main" id="{4805098D-2060-4D4E-5764-B3E476051381}"/>
                    </a:ext>
                  </a:extLst>
                </p:cNvPr>
                <p:cNvSpPr txBox="1"/>
                <p:nvPr/>
              </p:nvSpPr>
              <p:spPr>
                <a:xfrm>
                  <a:off x="3931410" y="569256"/>
                  <a:ext cx="1354625" cy="430886"/>
                </a:xfrm>
                <a:prstGeom prst="rect">
                  <a:avLst/>
                </a:prstGeom>
                <a:noFill/>
              </p:spPr>
              <p:txBody>
                <a:bodyPr wrap="square" rtlCol="0" anchor="b" anchorCtr="0">
                  <a:spAutoFit/>
                </a:bodyPr>
                <a:lstStyle/>
                <a:p>
                  <a:pPr defTabSz="914377">
                    <a:defRPr/>
                  </a:pPr>
                  <a:r>
                    <a:rPr lang="en-US" sz="1100" b="1" dirty="0">
                      <a:solidFill>
                        <a:srgbClr val="44546A"/>
                      </a:solidFill>
                      <a:latin typeface="Poppins" pitchFamily="2" charset="77"/>
                      <a:ea typeface="League Spartan" charset="0"/>
                      <a:cs typeface="Poppins" pitchFamily="2" charset="77"/>
                    </a:rPr>
                    <a:t>INCUBATORS</a:t>
                  </a:r>
                </a:p>
                <a:p>
                  <a:pPr defTabSz="914377">
                    <a:defRPr/>
                  </a:pPr>
                  <a:r>
                    <a:rPr lang="en-US" sz="1100" b="1" dirty="0" err="1">
                      <a:solidFill>
                        <a:srgbClr val="44546A"/>
                      </a:solidFill>
                      <a:latin typeface="Poppins" pitchFamily="2" charset="77"/>
                      <a:ea typeface="League Spartan" charset="0"/>
                      <a:cs typeface="Poppins" pitchFamily="2" charset="77"/>
                    </a:rPr>
                    <a:t>CoE’s</a:t>
                  </a:r>
                  <a:endParaRPr lang="en-US" sz="1100" b="1" dirty="0">
                    <a:solidFill>
                      <a:srgbClr val="44546A"/>
                    </a:solidFill>
                    <a:latin typeface="Poppins" pitchFamily="2" charset="77"/>
                    <a:ea typeface="League Spartan" charset="0"/>
                    <a:cs typeface="Poppins" pitchFamily="2" charset="77"/>
                  </a:endParaRPr>
                </a:p>
              </p:txBody>
            </p:sp>
            <p:sp>
              <p:nvSpPr>
                <p:cNvPr id="86" name="Sun 85">
                  <a:extLst>
                    <a:ext uri="{FF2B5EF4-FFF2-40B4-BE49-F238E27FC236}">
                      <a16:creationId xmlns:a16="http://schemas.microsoft.com/office/drawing/2014/main" id="{C2F6B935-8F1E-E48D-297C-DA472BE71461}"/>
                    </a:ext>
                  </a:extLst>
                </p:cNvPr>
                <p:cNvSpPr/>
                <p:nvPr/>
              </p:nvSpPr>
              <p:spPr>
                <a:xfrm>
                  <a:off x="7511293" y="642313"/>
                  <a:ext cx="274946" cy="271848"/>
                </a:xfrm>
                <a:prstGeom prst="su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100" dirty="0">
                    <a:solidFill>
                      <a:prstClr val="white"/>
                    </a:solidFill>
                    <a:latin typeface="Calibri" panose="020F0502020204030204"/>
                  </a:endParaRPr>
                </a:p>
              </p:txBody>
            </p:sp>
            <p:sp>
              <p:nvSpPr>
                <p:cNvPr id="87" name="Quad Arrow Callout 86">
                  <a:extLst>
                    <a:ext uri="{FF2B5EF4-FFF2-40B4-BE49-F238E27FC236}">
                      <a16:creationId xmlns:a16="http://schemas.microsoft.com/office/drawing/2014/main" id="{76525A50-DB6B-9D37-3590-96B08766AC7C}"/>
                    </a:ext>
                  </a:extLst>
                </p:cNvPr>
                <p:cNvSpPr/>
                <p:nvPr/>
              </p:nvSpPr>
              <p:spPr>
                <a:xfrm>
                  <a:off x="9346599" y="642293"/>
                  <a:ext cx="326466" cy="301752"/>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100">
                    <a:solidFill>
                      <a:prstClr val="white"/>
                    </a:solidFill>
                    <a:latin typeface="Calibri" panose="020F0502020204030204"/>
                  </a:endParaRPr>
                </a:p>
              </p:txBody>
            </p:sp>
          </p:grpSp>
        </p:grpSp>
      </p:grpSp>
      <p:grpSp>
        <p:nvGrpSpPr>
          <p:cNvPr id="93" name="Group 92">
            <a:extLst>
              <a:ext uri="{FF2B5EF4-FFF2-40B4-BE49-F238E27FC236}">
                <a16:creationId xmlns:a16="http://schemas.microsoft.com/office/drawing/2014/main" id="{4E82B779-5FED-BCD3-CA78-EE0EAE94B5A0}"/>
              </a:ext>
            </a:extLst>
          </p:cNvPr>
          <p:cNvGrpSpPr/>
          <p:nvPr/>
        </p:nvGrpSpPr>
        <p:grpSpPr>
          <a:xfrm>
            <a:off x="5910893" y="978575"/>
            <a:ext cx="675825" cy="654908"/>
            <a:chOff x="4616700" y="10320445"/>
            <a:chExt cx="2813681" cy="2813681"/>
          </a:xfrm>
        </p:grpSpPr>
        <p:sp>
          <p:nvSpPr>
            <p:cNvPr id="94" name="Block Arc 93">
              <a:extLst>
                <a:ext uri="{FF2B5EF4-FFF2-40B4-BE49-F238E27FC236}">
                  <a16:creationId xmlns:a16="http://schemas.microsoft.com/office/drawing/2014/main" id="{2A8D761F-0AA1-EFE0-1F87-8064C105A540}"/>
                </a:ext>
              </a:extLst>
            </p:cNvPr>
            <p:cNvSpPr/>
            <p:nvPr/>
          </p:nvSpPr>
          <p:spPr>
            <a:xfrm>
              <a:off x="4616700" y="10320445"/>
              <a:ext cx="2813681" cy="2813681"/>
            </a:xfrm>
            <a:prstGeom prst="blockArc">
              <a:avLst>
                <a:gd name="adj1" fmla="val 10800000"/>
                <a:gd name="adj2" fmla="val 7811113"/>
                <a:gd name="adj3" fmla="val 104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black"/>
                </a:solidFill>
                <a:latin typeface="Lato Light" panose="020F0502020204030203" pitchFamily="34" charset="0"/>
              </a:endParaRPr>
            </a:p>
          </p:txBody>
        </p:sp>
        <p:sp>
          <p:nvSpPr>
            <p:cNvPr id="95" name="Block Arc 94">
              <a:extLst>
                <a:ext uri="{FF2B5EF4-FFF2-40B4-BE49-F238E27FC236}">
                  <a16:creationId xmlns:a16="http://schemas.microsoft.com/office/drawing/2014/main" id="{9D1CCD7A-3776-3522-01A2-9279C572E823}"/>
                </a:ext>
              </a:extLst>
            </p:cNvPr>
            <p:cNvSpPr/>
            <p:nvPr/>
          </p:nvSpPr>
          <p:spPr>
            <a:xfrm>
              <a:off x="4906357" y="10616978"/>
              <a:ext cx="2220616" cy="2220614"/>
            </a:xfrm>
            <a:prstGeom prst="blockArc">
              <a:avLst>
                <a:gd name="adj1" fmla="val 10800000"/>
                <a:gd name="adj2" fmla="val 4286689"/>
                <a:gd name="adj3" fmla="val 118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black"/>
                </a:solidFill>
                <a:latin typeface="Lato Light" panose="020F0502020204030203" pitchFamily="34" charset="0"/>
              </a:endParaRPr>
            </a:p>
          </p:txBody>
        </p:sp>
        <p:sp>
          <p:nvSpPr>
            <p:cNvPr id="96" name="Block Arc 95">
              <a:extLst>
                <a:ext uri="{FF2B5EF4-FFF2-40B4-BE49-F238E27FC236}">
                  <a16:creationId xmlns:a16="http://schemas.microsoft.com/office/drawing/2014/main" id="{283F5FFE-D9FB-14E8-C674-33CC119AE3AC}"/>
                </a:ext>
              </a:extLst>
            </p:cNvPr>
            <p:cNvSpPr/>
            <p:nvPr/>
          </p:nvSpPr>
          <p:spPr>
            <a:xfrm>
              <a:off x="5175647" y="10886268"/>
              <a:ext cx="1682036" cy="1682034"/>
            </a:xfrm>
            <a:prstGeom prst="blockArc">
              <a:avLst>
                <a:gd name="adj1" fmla="val 10800000"/>
                <a:gd name="adj2" fmla="val 1768949"/>
                <a:gd name="adj3" fmla="val 1567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B050"/>
                </a:solidFill>
                <a:latin typeface="Lato Light" panose="020F0502020204030203" pitchFamily="34" charset="0"/>
              </a:endParaRPr>
            </a:p>
          </p:txBody>
        </p:sp>
      </p:grpSp>
      <p:pic>
        <p:nvPicPr>
          <p:cNvPr id="97" name="Picture 96">
            <a:extLst>
              <a:ext uri="{FF2B5EF4-FFF2-40B4-BE49-F238E27FC236}">
                <a16:creationId xmlns:a16="http://schemas.microsoft.com/office/drawing/2014/main" id="{B9D69776-40EE-B092-DF70-974604FC6B50}"/>
              </a:ext>
            </a:extLst>
          </p:cNvPr>
          <p:cNvPicPr>
            <a:picLocks noChangeAspect="1"/>
          </p:cNvPicPr>
          <p:nvPr/>
        </p:nvPicPr>
        <p:blipFill>
          <a:blip r:embed="rId4"/>
          <a:srcRect t="6878" r="52630" b="4538"/>
          <a:stretch>
            <a:fillRect/>
          </a:stretch>
        </p:blipFill>
        <p:spPr>
          <a:xfrm>
            <a:off x="50912" y="2189742"/>
            <a:ext cx="3681825" cy="2320476"/>
          </a:xfrm>
          <a:prstGeom prst="rect">
            <a:avLst/>
          </a:prstGeom>
        </p:spPr>
      </p:pic>
      <p:sp>
        <p:nvSpPr>
          <p:cNvPr id="105" name="TextBox 104">
            <a:extLst>
              <a:ext uri="{FF2B5EF4-FFF2-40B4-BE49-F238E27FC236}">
                <a16:creationId xmlns:a16="http://schemas.microsoft.com/office/drawing/2014/main" id="{4471791F-7E22-67CF-4DCA-909884854E0F}"/>
              </a:ext>
            </a:extLst>
          </p:cNvPr>
          <p:cNvSpPr txBox="1"/>
          <p:nvPr/>
        </p:nvSpPr>
        <p:spPr>
          <a:xfrm>
            <a:off x="768229" y="1949848"/>
            <a:ext cx="6098059" cy="307777"/>
          </a:xfrm>
          <a:prstGeom prst="rect">
            <a:avLst/>
          </a:prstGeom>
          <a:noFill/>
        </p:spPr>
        <p:txBody>
          <a:bodyPr wrap="square">
            <a:spAutoFit/>
          </a:bodyPr>
          <a:lstStyle/>
          <a:p>
            <a:pPr defTabSz="914377">
              <a:defRPr/>
            </a:pPr>
            <a:r>
              <a:rPr lang="en-US" sz="1400" b="1" dirty="0">
                <a:solidFill>
                  <a:srgbClr val="C00000"/>
                </a:solidFill>
                <a:latin typeface="Poppins" pitchFamily="2" charset="77"/>
                <a:ea typeface="League Spartan" charset="0"/>
                <a:cs typeface="Poppins" pitchFamily="2" charset="77"/>
              </a:rPr>
              <a:t>GEOGRAPHICAL REACH</a:t>
            </a:r>
          </a:p>
        </p:txBody>
      </p:sp>
      <p:sp>
        <p:nvSpPr>
          <p:cNvPr id="106" name="TextBox 105">
            <a:extLst>
              <a:ext uri="{FF2B5EF4-FFF2-40B4-BE49-F238E27FC236}">
                <a16:creationId xmlns:a16="http://schemas.microsoft.com/office/drawing/2014/main" id="{34B9EFA7-64C9-F328-BC2A-BB3E4F54C527}"/>
              </a:ext>
            </a:extLst>
          </p:cNvPr>
          <p:cNvSpPr txBox="1"/>
          <p:nvPr/>
        </p:nvSpPr>
        <p:spPr>
          <a:xfrm>
            <a:off x="1247619" y="4840776"/>
            <a:ext cx="6098059" cy="307777"/>
          </a:xfrm>
          <a:prstGeom prst="rect">
            <a:avLst/>
          </a:prstGeom>
          <a:noFill/>
        </p:spPr>
        <p:txBody>
          <a:bodyPr wrap="square">
            <a:spAutoFit/>
          </a:bodyPr>
          <a:lstStyle/>
          <a:p>
            <a:pPr defTabSz="914377">
              <a:defRPr/>
            </a:pPr>
            <a:r>
              <a:rPr lang="en-US" sz="1400" b="1" dirty="0">
                <a:solidFill>
                  <a:srgbClr val="0070C0"/>
                </a:solidFill>
                <a:latin typeface="Poppins" pitchFamily="2" charset="77"/>
                <a:ea typeface="League Spartan" charset="0"/>
                <a:cs typeface="Poppins" pitchFamily="2" charset="77"/>
              </a:rPr>
              <a:t>IMPACT</a:t>
            </a:r>
          </a:p>
        </p:txBody>
      </p:sp>
      <p:grpSp>
        <p:nvGrpSpPr>
          <p:cNvPr id="108" name="Group 107">
            <a:extLst>
              <a:ext uri="{FF2B5EF4-FFF2-40B4-BE49-F238E27FC236}">
                <a16:creationId xmlns:a16="http://schemas.microsoft.com/office/drawing/2014/main" id="{E1D9F200-180D-04C0-C9B0-614530BF0280}"/>
              </a:ext>
            </a:extLst>
          </p:cNvPr>
          <p:cNvGrpSpPr/>
          <p:nvPr/>
        </p:nvGrpSpPr>
        <p:grpSpPr>
          <a:xfrm>
            <a:off x="218021" y="4868415"/>
            <a:ext cx="3514715" cy="1882779"/>
            <a:chOff x="1520825" y="4764505"/>
            <a:chExt cx="10528464" cy="8189495"/>
          </a:xfrm>
        </p:grpSpPr>
        <p:sp>
          <p:nvSpPr>
            <p:cNvPr id="109" name="Rectangle 108">
              <a:extLst>
                <a:ext uri="{FF2B5EF4-FFF2-40B4-BE49-F238E27FC236}">
                  <a16:creationId xmlns:a16="http://schemas.microsoft.com/office/drawing/2014/main" id="{5EA19016-A2CC-9ACE-4381-557F5C034F4D}"/>
                </a:ext>
              </a:extLst>
            </p:cNvPr>
            <p:cNvSpPr/>
            <p:nvPr/>
          </p:nvSpPr>
          <p:spPr>
            <a:xfrm>
              <a:off x="1520825" y="6858000"/>
              <a:ext cx="1371600" cy="6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0" name="Rectangle 109">
              <a:extLst>
                <a:ext uri="{FF2B5EF4-FFF2-40B4-BE49-F238E27FC236}">
                  <a16:creationId xmlns:a16="http://schemas.microsoft.com/office/drawing/2014/main" id="{E342F3E1-FD11-BCC4-D90F-F78A5F4B8E06}"/>
                </a:ext>
              </a:extLst>
            </p:cNvPr>
            <p:cNvSpPr/>
            <p:nvPr/>
          </p:nvSpPr>
          <p:spPr>
            <a:xfrm>
              <a:off x="3046969" y="7964904"/>
              <a:ext cx="1371600" cy="4989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1" name="Rectangle 110">
              <a:extLst>
                <a:ext uri="{FF2B5EF4-FFF2-40B4-BE49-F238E27FC236}">
                  <a16:creationId xmlns:a16="http://schemas.microsoft.com/office/drawing/2014/main" id="{AD22B6C1-70A3-380B-CE1C-3D848CB0FA89}"/>
                </a:ext>
              </a:extLst>
            </p:cNvPr>
            <p:cNvSpPr/>
            <p:nvPr/>
          </p:nvSpPr>
          <p:spPr>
            <a:xfrm>
              <a:off x="4573113" y="8638674"/>
              <a:ext cx="1371600" cy="43153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grpSp>
          <p:nvGrpSpPr>
            <p:cNvPr id="112" name="Group 111">
              <a:extLst>
                <a:ext uri="{FF2B5EF4-FFF2-40B4-BE49-F238E27FC236}">
                  <a16:creationId xmlns:a16="http://schemas.microsoft.com/office/drawing/2014/main" id="{478B3B29-08D9-5964-8230-4FE89FD36C7C}"/>
                </a:ext>
              </a:extLst>
            </p:cNvPr>
            <p:cNvGrpSpPr/>
            <p:nvPr/>
          </p:nvGrpSpPr>
          <p:grpSpPr>
            <a:xfrm>
              <a:off x="6099257" y="4764505"/>
              <a:ext cx="5950032" cy="8189495"/>
              <a:chOff x="6099257" y="4764505"/>
              <a:chExt cx="5950032" cy="8189495"/>
            </a:xfrm>
          </p:grpSpPr>
          <p:sp>
            <p:nvSpPr>
              <p:cNvPr id="115" name="Rectangle 114">
                <a:extLst>
                  <a:ext uri="{FF2B5EF4-FFF2-40B4-BE49-F238E27FC236}">
                    <a16:creationId xmlns:a16="http://schemas.microsoft.com/office/drawing/2014/main" id="{6C0B82AD-68BE-56F6-6896-6BFB875C8452}"/>
                  </a:ext>
                </a:extLst>
              </p:cNvPr>
              <p:cNvSpPr/>
              <p:nvPr/>
            </p:nvSpPr>
            <p:spPr>
              <a:xfrm>
                <a:off x="6099257" y="9336504"/>
                <a:ext cx="1371600" cy="36174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6" name="Rectangle 115">
                <a:extLst>
                  <a:ext uri="{FF2B5EF4-FFF2-40B4-BE49-F238E27FC236}">
                    <a16:creationId xmlns:a16="http://schemas.microsoft.com/office/drawing/2014/main" id="{B1F23C37-5E78-E704-EA86-66F0B5F6723F}"/>
                  </a:ext>
                </a:extLst>
              </p:cNvPr>
              <p:cNvSpPr/>
              <p:nvPr/>
            </p:nvSpPr>
            <p:spPr>
              <a:xfrm>
                <a:off x="7625401" y="7411452"/>
                <a:ext cx="1371600" cy="5542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7" name="Rectangle 116">
                <a:extLst>
                  <a:ext uri="{FF2B5EF4-FFF2-40B4-BE49-F238E27FC236}">
                    <a16:creationId xmlns:a16="http://schemas.microsoft.com/office/drawing/2014/main" id="{104DE99F-21E7-5890-4BD2-02AA39D9B31D}"/>
                  </a:ext>
                </a:extLst>
              </p:cNvPr>
              <p:cNvSpPr/>
              <p:nvPr/>
            </p:nvSpPr>
            <p:spPr>
              <a:xfrm>
                <a:off x="9151545" y="6087979"/>
                <a:ext cx="1371600" cy="6866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8" name="Rectangle 117">
                <a:extLst>
                  <a:ext uri="{FF2B5EF4-FFF2-40B4-BE49-F238E27FC236}">
                    <a16:creationId xmlns:a16="http://schemas.microsoft.com/office/drawing/2014/main" id="{FD2F993E-78E2-215A-0BFD-97B01E87F47D}"/>
                  </a:ext>
                </a:extLst>
              </p:cNvPr>
              <p:cNvSpPr/>
              <p:nvPr/>
            </p:nvSpPr>
            <p:spPr>
              <a:xfrm>
                <a:off x="10677689" y="4764505"/>
                <a:ext cx="1371600" cy="8189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grpSp>
        <p:sp>
          <p:nvSpPr>
            <p:cNvPr id="113" name="Right Arrow 112">
              <a:extLst>
                <a:ext uri="{FF2B5EF4-FFF2-40B4-BE49-F238E27FC236}">
                  <a16:creationId xmlns:a16="http://schemas.microsoft.com/office/drawing/2014/main" id="{7A668000-5435-42C9-621A-7B03B98A048A}"/>
                </a:ext>
              </a:extLst>
            </p:cNvPr>
            <p:cNvSpPr/>
            <p:nvPr/>
          </p:nvSpPr>
          <p:spPr>
            <a:xfrm rot="1297388">
              <a:off x="1580212" y="6059602"/>
              <a:ext cx="4186988" cy="697833"/>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sp>
          <p:nvSpPr>
            <p:cNvPr id="114" name="Right Arrow 113">
              <a:extLst>
                <a:ext uri="{FF2B5EF4-FFF2-40B4-BE49-F238E27FC236}">
                  <a16:creationId xmlns:a16="http://schemas.microsoft.com/office/drawing/2014/main" id="{5330CB73-789F-F81E-AB3A-E2C25DD8FAF5}"/>
                </a:ext>
              </a:extLst>
            </p:cNvPr>
            <p:cNvSpPr/>
            <p:nvPr/>
          </p:nvSpPr>
          <p:spPr>
            <a:xfrm rot="19705964">
              <a:off x="6536589" y="5698252"/>
              <a:ext cx="4186988" cy="69783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Lato Light" panose="020F0502020204030203" pitchFamily="34" charset="0"/>
              </a:endParaRPr>
            </a:p>
          </p:txBody>
        </p:sp>
      </p:grpSp>
      <p:grpSp>
        <p:nvGrpSpPr>
          <p:cNvPr id="148" name="Group 147">
            <a:extLst>
              <a:ext uri="{FF2B5EF4-FFF2-40B4-BE49-F238E27FC236}">
                <a16:creationId xmlns:a16="http://schemas.microsoft.com/office/drawing/2014/main" id="{79E754FE-B979-1502-EA79-E8C3137F86D2}"/>
              </a:ext>
            </a:extLst>
          </p:cNvPr>
          <p:cNvGrpSpPr/>
          <p:nvPr/>
        </p:nvGrpSpPr>
        <p:grpSpPr>
          <a:xfrm>
            <a:off x="3901795" y="2176393"/>
            <a:ext cx="5292222" cy="2524683"/>
            <a:chOff x="3339656" y="3287154"/>
            <a:chExt cx="19723483" cy="9674260"/>
          </a:xfrm>
        </p:grpSpPr>
        <p:sp>
          <p:nvSpPr>
            <p:cNvPr id="149" name="Freeform 34">
              <a:extLst>
                <a:ext uri="{FF2B5EF4-FFF2-40B4-BE49-F238E27FC236}">
                  <a16:creationId xmlns:a16="http://schemas.microsoft.com/office/drawing/2014/main" id="{C4B9CC9D-2053-1A8B-A874-D5A44F5B05E2}"/>
                </a:ext>
              </a:extLst>
            </p:cNvPr>
            <p:cNvSpPr>
              <a:spLocks noChangeArrowheads="1"/>
            </p:cNvSpPr>
            <p:nvPr/>
          </p:nvSpPr>
          <p:spPr bwMode="auto">
            <a:xfrm>
              <a:off x="9310167" y="3287154"/>
              <a:ext cx="5757312" cy="4252061"/>
            </a:xfrm>
            <a:custGeom>
              <a:avLst/>
              <a:gdLst>
                <a:gd name="T0" fmla="*/ 2310 w 4621"/>
                <a:gd name="T1" fmla="*/ 2546 h 3412"/>
                <a:gd name="T2" fmla="*/ 2310 w 4621"/>
                <a:gd name="T3" fmla="*/ 2546 h 3412"/>
                <a:gd name="T4" fmla="*/ 1842 w 4621"/>
                <a:gd name="T5" fmla="*/ 2078 h 3412"/>
                <a:gd name="T6" fmla="*/ 1842 w 4621"/>
                <a:gd name="T7" fmla="*/ 2078 h 3412"/>
                <a:gd name="T8" fmla="*/ 2310 w 4621"/>
                <a:gd name="T9" fmla="*/ 1609 h 3412"/>
                <a:gd name="T10" fmla="*/ 2310 w 4621"/>
                <a:gd name="T11" fmla="*/ 1609 h 3412"/>
                <a:gd name="T12" fmla="*/ 2778 w 4621"/>
                <a:gd name="T13" fmla="*/ 2078 h 3412"/>
                <a:gd name="T14" fmla="*/ 2778 w 4621"/>
                <a:gd name="T15" fmla="*/ 2078 h 3412"/>
                <a:gd name="T16" fmla="*/ 2310 w 4621"/>
                <a:gd name="T17" fmla="*/ 2546 h 3412"/>
                <a:gd name="T18" fmla="*/ 2310 w 4621"/>
                <a:gd name="T19" fmla="*/ 0 h 3412"/>
                <a:gd name="T20" fmla="*/ 2310 w 4621"/>
                <a:gd name="T21" fmla="*/ 0 h 3412"/>
                <a:gd name="T22" fmla="*/ 0 w 4621"/>
                <a:gd name="T23" fmla="*/ 2311 h 3412"/>
                <a:gd name="T24" fmla="*/ 0 w 4621"/>
                <a:gd name="T25" fmla="*/ 2311 h 3412"/>
                <a:gd name="T26" fmla="*/ 183 w 4621"/>
                <a:gd name="T27" fmla="*/ 3213 h 3412"/>
                <a:gd name="T28" fmla="*/ 183 w 4621"/>
                <a:gd name="T29" fmla="*/ 3213 h 3412"/>
                <a:gd name="T30" fmla="*/ 737 w 4621"/>
                <a:gd name="T31" fmla="*/ 3146 h 3412"/>
                <a:gd name="T32" fmla="*/ 737 w 4621"/>
                <a:gd name="T33" fmla="*/ 3146 h 3412"/>
                <a:gd name="T34" fmla="*/ 1812 w 4621"/>
                <a:gd name="T35" fmla="*/ 3411 h 3412"/>
                <a:gd name="T36" fmla="*/ 2310 w 4621"/>
                <a:gd name="T37" fmla="*/ 2550 h 3412"/>
                <a:gd name="T38" fmla="*/ 2807 w 4621"/>
                <a:gd name="T39" fmla="*/ 3411 h 3412"/>
                <a:gd name="T40" fmla="*/ 2807 w 4621"/>
                <a:gd name="T41" fmla="*/ 3411 h 3412"/>
                <a:gd name="T42" fmla="*/ 3883 w 4621"/>
                <a:gd name="T43" fmla="*/ 3146 h 3412"/>
                <a:gd name="T44" fmla="*/ 3883 w 4621"/>
                <a:gd name="T45" fmla="*/ 3146 h 3412"/>
                <a:gd name="T46" fmla="*/ 4436 w 4621"/>
                <a:gd name="T47" fmla="*/ 3213 h 3412"/>
                <a:gd name="T48" fmla="*/ 4436 w 4621"/>
                <a:gd name="T49" fmla="*/ 3213 h 3412"/>
                <a:gd name="T50" fmla="*/ 4620 w 4621"/>
                <a:gd name="T51" fmla="*/ 2311 h 3412"/>
                <a:gd name="T52" fmla="*/ 4620 w 4621"/>
                <a:gd name="T53" fmla="*/ 2311 h 3412"/>
                <a:gd name="T54" fmla="*/ 2310 w 4621"/>
                <a:gd name="T55" fmla="*/ 0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1" h="3412">
                  <a:moveTo>
                    <a:pt x="2310" y="2546"/>
                  </a:moveTo>
                  <a:lnTo>
                    <a:pt x="2310" y="2546"/>
                  </a:lnTo>
                  <a:cubicBezTo>
                    <a:pt x="2051" y="2546"/>
                    <a:pt x="1842" y="2337"/>
                    <a:pt x="1842" y="2078"/>
                  </a:cubicBezTo>
                  <a:lnTo>
                    <a:pt x="1842" y="2078"/>
                  </a:lnTo>
                  <a:cubicBezTo>
                    <a:pt x="1842" y="1819"/>
                    <a:pt x="2051" y="1609"/>
                    <a:pt x="2310" y="1609"/>
                  </a:cubicBezTo>
                  <a:lnTo>
                    <a:pt x="2310" y="1609"/>
                  </a:lnTo>
                  <a:cubicBezTo>
                    <a:pt x="2568" y="1609"/>
                    <a:pt x="2778" y="1819"/>
                    <a:pt x="2778" y="2078"/>
                  </a:cubicBezTo>
                  <a:lnTo>
                    <a:pt x="2778" y="2078"/>
                  </a:lnTo>
                  <a:cubicBezTo>
                    <a:pt x="2778" y="2337"/>
                    <a:pt x="2568" y="2546"/>
                    <a:pt x="2310" y="2546"/>
                  </a:cubicBezTo>
                  <a:close/>
                  <a:moveTo>
                    <a:pt x="2310" y="0"/>
                  </a:moveTo>
                  <a:lnTo>
                    <a:pt x="2310" y="0"/>
                  </a:lnTo>
                  <a:cubicBezTo>
                    <a:pt x="1034" y="0"/>
                    <a:pt x="0" y="1034"/>
                    <a:pt x="0" y="2311"/>
                  </a:cubicBezTo>
                  <a:lnTo>
                    <a:pt x="0" y="2311"/>
                  </a:lnTo>
                  <a:cubicBezTo>
                    <a:pt x="0" y="2631"/>
                    <a:pt x="65" y="2935"/>
                    <a:pt x="183" y="3213"/>
                  </a:cubicBezTo>
                  <a:lnTo>
                    <a:pt x="183" y="3213"/>
                  </a:lnTo>
                  <a:cubicBezTo>
                    <a:pt x="360" y="3169"/>
                    <a:pt x="546" y="3146"/>
                    <a:pt x="737" y="3146"/>
                  </a:cubicBezTo>
                  <a:lnTo>
                    <a:pt x="737" y="3146"/>
                  </a:lnTo>
                  <a:cubicBezTo>
                    <a:pt x="1125" y="3146"/>
                    <a:pt x="1491" y="3242"/>
                    <a:pt x="1812" y="3411"/>
                  </a:cubicBezTo>
                  <a:lnTo>
                    <a:pt x="2310" y="2550"/>
                  </a:lnTo>
                  <a:lnTo>
                    <a:pt x="2807" y="3411"/>
                  </a:lnTo>
                  <a:lnTo>
                    <a:pt x="2807" y="3411"/>
                  </a:lnTo>
                  <a:cubicBezTo>
                    <a:pt x="3128" y="3242"/>
                    <a:pt x="3494" y="3146"/>
                    <a:pt x="3883" y="3146"/>
                  </a:cubicBezTo>
                  <a:lnTo>
                    <a:pt x="3883" y="3146"/>
                  </a:lnTo>
                  <a:cubicBezTo>
                    <a:pt x="4073" y="3146"/>
                    <a:pt x="4259" y="3169"/>
                    <a:pt x="4436" y="3213"/>
                  </a:cubicBezTo>
                  <a:lnTo>
                    <a:pt x="4436" y="3213"/>
                  </a:lnTo>
                  <a:cubicBezTo>
                    <a:pt x="4554" y="2935"/>
                    <a:pt x="4620" y="2631"/>
                    <a:pt x="4620" y="2311"/>
                  </a:cubicBezTo>
                  <a:lnTo>
                    <a:pt x="4620" y="2311"/>
                  </a:lnTo>
                  <a:cubicBezTo>
                    <a:pt x="4620" y="1034"/>
                    <a:pt x="3585" y="0"/>
                    <a:pt x="2310" y="0"/>
                  </a:cubicBezTo>
                  <a:close/>
                </a:path>
              </a:pathLst>
            </a:custGeom>
            <a:solidFill>
              <a:schemeClr val="accent1"/>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0" name="Freeform 35">
              <a:extLst>
                <a:ext uri="{FF2B5EF4-FFF2-40B4-BE49-F238E27FC236}">
                  <a16:creationId xmlns:a16="http://schemas.microsoft.com/office/drawing/2014/main" id="{32C1FC94-F7AE-6589-8259-1BD6C7CA2CBA}"/>
                </a:ext>
              </a:extLst>
            </p:cNvPr>
            <p:cNvSpPr>
              <a:spLocks noChangeArrowheads="1"/>
            </p:cNvSpPr>
            <p:nvPr/>
          </p:nvSpPr>
          <p:spPr bwMode="auto">
            <a:xfrm>
              <a:off x="11271393" y="7204102"/>
              <a:ext cx="5757313" cy="5757312"/>
            </a:xfrm>
            <a:custGeom>
              <a:avLst/>
              <a:gdLst>
                <a:gd name="T0" fmla="*/ 2747 w 4621"/>
                <a:gd name="T1" fmla="*/ 2535 h 4622"/>
                <a:gd name="T2" fmla="*/ 2747 w 4621"/>
                <a:gd name="T3" fmla="*/ 2535 h 4622"/>
                <a:gd name="T4" fmla="*/ 2279 w 4621"/>
                <a:gd name="T5" fmla="*/ 2067 h 4622"/>
                <a:gd name="T6" fmla="*/ 2279 w 4621"/>
                <a:gd name="T7" fmla="*/ 2067 h 4622"/>
                <a:gd name="T8" fmla="*/ 2747 w 4621"/>
                <a:gd name="T9" fmla="*/ 1598 h 4622"/>
                <a:gd name="T10" fmla="*/ 2747 w 4621"/>
                <a:gd name="T11" fmla="*/ 1598 h 4622"/>
                <a:gd name="T12" fmla="*/ 3215 w 4621"/>
                <a:gd name="T13" fmla="*/ 2067 h 4622"/>
                <a:gd name="T14" fmla="*/ 3215 w 4621"/>
                <a:gd name="T15" fmla="*/ 2067 h 4622"/>
                <a:gd name="T16" fmla="*/ 2747 w 4621"/>
                <a:gd name="T17" fmla="*/ 2535 h 4622"/>
                <a:gd name="T18" fmla="*/ 2863 w 4621"/>
                <a:gd name="T19" fmla="*/ 67 h 4622"/>
                <a:gd name="T20" fmla="*/ 2863 w 4621"/>
                <a:gd name="T21" fmla="*/ 67 h 4622"/>
                <a:gd name="T22" fmla="*/ 2310 w 4621"/>
                <a:gd name="T23" fmla="*/ 0 h 4622"/>
                <a:gd name="T24" fmla="*/ 2310 w 4621"/>
                <a:gd name="T25" fmla="*/ 0 h 4622"/>
                <a:gd name="T26" fmla="*/ 1234 w 4621"/>
                <a:gd name="T27" fmla="*/ 265 h 4622"/>
                <a:gd name="T28" fmla="*/ 1786 w 4621"/>
                <a:gd name="T29" fmla="*/ 1223 h 4622"/>
                <a:gd name="T30" fmla="*/ 2277 w 4621"/>
                <a:gd name="T31" fmla="*/ 2071 h 4622"/>
                <a:gd name="T32" fmla="*/ 1461 w 4621"/>
                <a:gd name="T33" fmla="*/ 2071 h 4622"/>
                <a:gd name="T34" fmla="*/ 13 w 4621"/>
                <a:gd name="T35" fmla="*/ 2071 h 4622"/>
                <a:gd name="T36" fmla="*/ 13 w 4621"/>
                <a:gd name="T37" fmla="*/ 2071 h 4622"/>
                <a:gd name="T38" fmla="*/ 0 w 4621"/>
                <a:gd name="T39" fmla="*/ 2310 h 4622"/>
                <a:gd name="T40" fmla="*/ 0 w 4621"/>
                <a:gd name="T41" fmla="*/ 2310 h 4622"/>
                <a:gd name="T42" fmla="*/ 737 w 4621"/>
                <a:gd name="T43" fmla="*/ 4002 h 4622"/>
                <a:gd name="T44" fmla="*/ 737 w 4621"/>
                <a:gd name="T45" fmla="*/ 4002 h 4622"/>
                <a:gd name="T46" fmla="*/ 2310 w 4621"/>
                <a:gd name="T47" fmla="*/ 4621 h 4622"/>
                <a:gd name="T48" fmla="*/ 2310 w 4621"/>
                <a:gd name="T49" fmla="*/ 4621 h 4622"/>
                <a:gd name="T50" fmla="*/ 4620 w 4621"/>
                <a:gd name="T51" fmla="*/ 2310 h 4622"/>
                <a:gd name="T52" fmla="*/ 4620 w 4621"/>
                <a:gd name="T53" fmla="*/ 2310 h 4622"/>
                <a:gd name="T54" fmla="*/ 2863 w 4621"/>
                <a:gd name="T55" fmla="*/ 67 h 4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1" h="4622">
                  <a:moveTo>
                    <a:pt x="2747" y="2535"/>
                  </a:moveTo>
                  <a:lnTo>
                    <a:pt x="2747" y="2535"/>
                  </a:lnTo>
                  <a:cubicBezTo>
                    <a:pt x="2489" y="2535"/>
                    <a:pt x="2279" y="2326"/>
                    <a:pt x="2279" y="2067"/>
                  </a:cubicBezTo>
                  <a:lnTo>
                    <a:pt x="2279" y="2067"/>
                  </a:lnTo>
                  <a:cubicBezTo>
                    <a:pt x="2279" y="1808"/>
                    <a:pt x="2489" y="1598"/>
                    <a:pt x="2747" y="1598"/>
                  </a:cubicBezTo>
                  <a:lnTo>
                    <a:pt x="2747" y="1598"/>
                  </a:lnTo>
                  <a:cubicBezTo>
                    <a:pt x="3005" y="1598"/>
                    <a:pt x="3215" y="1808"/>
                    <a:pt x="3215" y="2067"/>
                  </a:cubicBezTo>
                  <a:lnTo>
                    <a:pt x="3215" y="2067"/>
                  </a:lnTo>
                  <a:cubicBezTo>
                    <a:pt x="3215" y="2326"/>
                    <a:pt x="3005" y="2535"/>
                    <a:pt x="2747" y="2535"/>
                  </a:cubicBezTo>
                  <a:close/>
                  <a:moveTo>
                    <a:pt x="2863" y="67"/>
                  </a:moveTo>
                  <a:lnTo>
                    <a:pt x="2863" y="67"/>
                  </a:lnTo>
                  <a:cubicBezTo>
                    <a:pt x="2686" y="23"/>
                    <a:pt x="2500" y="0"/>
                    <a:pt x="2310" y="0"/>
                  </a:cubicBezTo>
                  <a:lnTo>
                    <a:pt x="2310" y="0"/>
                  </a:lnTo>
                  <a:cubicBezTo>
                    <a:pt x="1921" y="0"/>
                    <a:pt x="1555" y="96"/>
                    <a:pt x="1234" y="265"/>
                  </a:cubicBezTo>
                  <a:lnTo>
                    <a:pt x="1786" y="1223"/>
                  </a:lnTo>
                  <a:lnTo>
                    <a:pt x="2277" y="2071"/>
                  </a:lnTo>
                  <a:lnTo>
                    <a:pt x="1461" y="2071"/>
                  </a:lnTo>
                  <a:lnTo>
                    <a:pt x="13" y="2071"/>
                  </a:lnTo>
                  <a:lnTo>
                    <a:pt x="13" y="2071"/>
                  </a:lnTo>
                  <a:cubicBezTo>
                    <a:pt x="4" y="2150"/>
                    <a:pt x="0" y="2230"/>
                    <a:pt x="0" y="2310"/>
                  </a:cubicBezTo>
                  <a:lnTo>
                    <a:pt x="0" y="2310"/>
                  </a:lnTo>
                  <a:cubicBezTo>
                    <a:pt x="0" y="2979"/>
                    <a:pt x="284" y="3581"/>
                    <a:pt x="737" y="4002"/>
                  </a:cubicBezTo>
                  <a:lnTo>
                    <a:pt x="737" y="4002"/>
                  </a:lnTo>
                  <a:cubicBezTo>
                    <a:pt x="1149" y="4386"/>
                    <a:pt x="1702" y="4621"/>
                    <a:pt x="2310" y="4621"/>
                  </a:cubicBezTo>
                  <a:lnTo>
                    <a:pt x="2310" y="4621"/>
                  </a:lnTo>
                  <a:cubicBezTo>
                    <a:pt x="3585" y="4621"/>
                    <a:pt x="4620" y="3587"/>
                    <a:pt x="4620" y="2310"/>
                  </a:cubicBezTo>
                  <a:lnTo>
                    <a:pt x="4620" y="2310"/>
                  </a:lnTo>
                  <a:cubicBezTo>
                    <a:pt x="4620" y="1225"/>
                    <a:pt x="3872" y="316"/>
                    <a:pt x="2863" y="67"/>
                  </a:cubicBezTo>
                  <a:close/>
                </a:path>
              </a:pathLst>
            </a:custGeom>
            <a:solidFill>
              <a:schemeClr val="accent2"/>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1" name="Freeform 36">
              <a:extLst>
                <a:ext uri="{FF2B5EF4-FFF2-40B4-BE49-F238E27FC236}">
                  <a16:creationId xmlns:a16="http://schemas.microsoft.com/office/drawing/2014/main" id="{2A426FFB-58E1-010C-144C-A7085C693EB2}"/>
                </a:ext>
              </a:extLst>
            </p:cNvPr>
            <p:cNvSpPr>
              <a:spLocks noChangeArrowheads="1"/>
            </p:cNvSpPr>
            <p:nvPr/>
          </p:nvSpPr>
          <p:spPr bwMode="auto">
            <a:xfrm>
              <a:off x="7348951" y="7204102"/>
              <a:ext cx="4839877" cy="5757312"/>
            </a:xfrm>
            <a:custGeom>
              <a:avLst/>
              <a:gdLst>
                <a:gd name="T0" fmla="*/ 1869 w 3885"/>
                <a:gd name="T1" fmla="*/ 2535 h 4622"/>
                <a:gd name="T2" fmla="*/ 1869 w 3885"/>
                <a:gd name="T3" fmla="*/ 2535 h 4622"/>
                <a:gd name="T4" fmla="*/ 1400 w 3885"/>
                <a:gd name="T5" fmla="*/ 2067 h 4622"/>
                <a:gd name="T6" fmla="*/ 1400 w 3885"/>
                <a:gd name="T7" fmla="*/ 2067 h 4622"/>
                <a:gd name="T8" fmla="*/ 1869 w 3885"/>
                <a:gd name="T9" fmla="*/ 1598 h 4622"/>
                <a:gd name="T10" fmla="*/ 1869 w 3885"/>
                <a:gd name="T11" fmla="*/ 1598 h 4622"/>
                <a:gd name="T12" fmla="*/ 2337 w 3885"/>
                <a:gd name="T13" fmla="*/ 2067 h 4622"/>
                <a:gd name="T14" fmla="*/ 2337 w 3885"/>
                <a:gd name="T15" fmla="*/ 2067 h 4622"/>
                <a:gd name="T16" fmla="*/ 1869 w 3885"/>
                <a:gd name="T17" fmla="*/ 2535 h 4622"/>
                <a:gd name="T18" fmla="*/ 3147 w 3885"/>
                <a:gd name="T19" fmla="*/ 2310 h 4622"/>
                <a:gd name="T20" fmla="*/ 3147 w 3885"/>
                <a:gd name="T21" fmla="*/ 2310 h 4622"/>
                <a:gd name="T22" fmla="*/ 3160 w 3885"/>
                <a:gd name="T23" fmla="*/ 2071 h 4622"/>
                <a:gd name="T24" fmla="*/ 2344 w 3885"/>
                <a:gd name="T25" fmla="*/ 2071 h 4622"/>
                <a:gd name="T26" fmla="*/ 2834 w 3885"/>
                <a:gd name="T27" fmla="*/ 1223 h 4622"/>
                <a:gd name="T28" fmla="*/ 3386 w 3885"/>
                <a:gd name="T29" fmla="*/ 265 h 4622"/>
                <a:gd name="T30" fmla="*/ 3386 w 3885"/>
                <a:gd name="T31" fmla="*/ 265 h 4622"/>
                <a:gd name="T32" fmla="*/ 2311 w 3885"/>
                <a:gd name="T33" fmla="*/ 0 h 4622"/>
                <a:gd name="T34" fmla="*/ 2311 w 3885"/>
                <a:gd name="T35" fmla="*/ 0 h 4622"/>
                <a:gd name="T36" fmla="*/ 1757 w 3885"/>
                <a:gd name="T37" fmla="*/ 67 h 4622"/>
                <a:gd name="T38" fmla="*/ 1757 w 3885"/>
                <a:gd name="T39" fmla="*/ 67 h 4622"/>
                <a:gd name="T40" fmla="*/ 0 w 3885"/>
                <a:gd name="T41" fmla="*/ 2310 h 4622"/>
                <a:gd name="T42" fmla="*/ 0 w 3885"/>
                <a:gd name="T43" fmla="*/ 2310 h 4622"/>
                <a:gd name="T44" fmla="*/ 2311 w 3885"/>
                <a:gd name="T45" fmla="*/ 4621 h 4622"/>
                <a:gd name="T46" fmla="*/ 2311 w 3885"/>
                <a:gd name="T47" fmla="*/ 4621 h 4622"/>
                <a:gd name="T48" fmla="*/ 3884 w 3885"/>
                <a:gd name="T49" fmla="*/ 4002 h 4622"/>
                <a:gd name="T50" fmla="*/ 3884 w 3885"/>
                <a:gd name="T51" fmla="*/ 4002 h 4622"/>
                <a:gd name="T52" fmla="*/ 3147 w 3885"/>
                <a:gd name="T53" fmla="*/ 2310 h 4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85" h="4622">
                  <a:moveTo>
                    <a:pt x="1869" y="2535"/>
                  </a:moveTo>
                  <a:lnTo>
                    <a:pt x="1869" y="2535"/>
                  </a:lnTo>
                  <a:cubicBezTo>
                    <a:pt x="1610" y="2535"/>
                    <a:pt x="1400" y="2326"/>
                    <a:pt x="1400" y="2067"/>
                  </a:cubicBezTo>
                  <a:lnTo>
                    <a:pt x="1400" y="2067"/>
                  </a:lnTo>
                  <a:cubicBezTo>
                    <a:pt x="1400" y="1808"/>
                    <a:pt x="1610" y="1598"/>
                    <a:pt x="1869" y="1598"/>
                  </a:cubicBezTo>
                  <a:lnTo>
                    <a:pt x="1869" y="1598"/>
                  </a:lnTo>
                  <a:cubicBezTo>
                    <a:pt x="2128" y="1598"/>
                    <a:pt x="2337" y="1808"/>
                    <a:pt x="2337" y="2067"/>
                  </a:cubicBezTo>
                  <a:lnTo>
                    <a:pt x="2337" y="2067"/>
                  </a:lnTo>
                  <a:cubicBezTo>
                    <a:pt x="2337" y="2326"/>
                    <a:pt x="2128" y="2535"/>
                    <a:pt x="1869" y="2535"/>
                  </a:cubicBezTo>
                  <a:close/>
                  <a:moveTo>
                    <a:pt x="3147" y="2310"/>
                  </a:moveTo>
                  <a:lnTo>
                    <a:pt x="3147" y="2310"/>
                  </a:lnTo>
                  <a:cubicBezTo>
                    <a:pt x="3147" y="2230"/>
                    <a:pt x="3151" y="2150"/>
                    <a:pt x="3160" y="2071"/>
                  </a:cubicBezTo>
                  <a:lnTo>
                    <a:pt x="2344" y="2071"/>
                  </a:lnTo>
                  <a:lnTo>
                    <a:pt x="2834" y="1223"/>
                  </a:lnTo>
                  <a:lnTo>
                    <a:pt x="3386" y="265"/>
                  </a:lnTo>
                  <a:lnTo>
                    <a:pt x="3386" y="265"/>
                  </a:lnTo>
                  <a:cubicBezTo>
                    <a:pt x="3065" y="96"/>
                    <a:pt x="2699" y="0"/>
                    <a:pt x="2311" y="0"/>
                  </a:cubicBezTo>
                  <a:lnTo>
                    <a:pt x="2311" y="0"/>
                  </a:lnTo>
                  <a:cubicBezTo>
                    <a:pt x="2120" y="0"/>
                    <a:pt x="1934" y="23"/>
                    <a:pt x="1757" y="67"/>
                  </a:cubicBezTo>
                  <a:lnTo>
                    <a:pt x="1757" y="67"/>
                  </a:lnTo>
                  <a:cubicBezTo>
                    <a:pt x="749" y="316"/>
                    <a:pt x="0" y="1225"/>
                    <a:pt x="0" y="2310"/>
                  </a:cubicBezTo>
                  <a:lnTo>
                    <a:pt x="0" y="2310"/>
                  </a:lnTo>
                  <a:cubicBezTo>
                    <a:pt x="0" y="3587"/>
                    <a:pt x="1035" y="4621"/>
                    <a:pt x="2311" y="4621"/>
                  </a:cubicBezTo>
                  <a:lnTo>
                    <a:pt x="2311" y="4621"/>
                  </a:lnTo>
                  <a:cubicBezTo>
                    <a:pt x="2919" y="4621"/>
                    <a:pt x="3471" y="4386"/>
                    <a:pt x="3884" y="4002"/>
                  </a:cubicBezTo>
                  <a:lnTo>
                    <a:pt x="3884" y="4002"/>
                  </a:lnTo>
                  <a:cubicBezTo>
                    <a:pt x="3431" y="3581"/>
                    <a:pt x="3147" y="2979"/>
                    <a:pt x="3147" y="2310"/>
                  </a:cubicBezTo>
                  <a:close/>
                </a:path>
              </a:pathLst>
            </a:custGeom>
            <a:solidFill>
              <a:schemeClr val="accent3"/>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2" name="Freeform 37">
              <a:extLst>
                <a:ext uri="{FF2B5EF4-FFF2-40B4-BE49-F238E27FC236}">
                  <a16:creationId xmlns:a16="http://schemas.microsoft.com/office/drawing/2014/main" id="{DFF0977D-25CC-9E03-34F9-594839B4DFDE}"/>
                </a:ext>
              </a:extLst>
            </p:cNvPr>
            <p:cNvSpPr>
              <a:spLocks noChangeArrowheads="1"/>
            </p:cNvSpPr>
            <p:nvPr/>
          </p:nvSpPr>
          <p:spPr bwMode="auto">
            <a:xfrm>
              <a:off x="14331338" y="9418033"/>
              <a:ext cx="719666" cy="719666"/>
            </a:xfrm>
            <a:custGeom>
              <a:avLst/>
              <a:gdLst>
                <a:gd name="T0" fmla="*/ 480 w 579"/>
                <a:gd name="T1" fmla="*/ 468 h 579"/>
                <a:gd name="T2" fmla="*/ 404 w 579"/>
                <a:gd name="T3" fmla="*/ 412 h 579"/>
                <a:gd name="T4" fmla="*/ 361 w 579"/>
                <a:gd name="T5" fmla="*/ 376 h 579"/>
                <a:gd name="T6" fmla="*/ 365 w 579"/>
                <a:gd name="T7" fmla="*/ 345 h 579"/>
                <a:gd name="T8" fmla="*/ 378 w 579"/>
                <a:gd name="T9" fmla="*/ 321 h 579"/>
                <a:gd name="T10" fmla="*/ 407 w 579"/>
                <a:gd name="T11" fmla="*/ 197 h 579"/>
                <a:gd name="T12" fmla="*/ 329 w 579"/>
                <a:gd name="T13" fmla="*/ 79 h 579"/>
                <a:gd name="T14" fmla="*/ 306 w 579"/>
                <a:gd name="T15" fmla="*/ 84 h 579"/>
                <a:gd name="T16" fmla="*/ 276 w 579"/>
                <a:gd name="T17" fmla="*/ 89 h 579"/>
                <a:gd name="T18" fmla="*/ 184 w 579"/>
                <a:gd name="T19" fmla="*/ 194 h 579"/>
                <a:gd name="T20" fmla="*/ 218 w 579"/>
                <a:gd name="T21" fmla="*/ 325 h 579"/>
                <a:gd name="T22" fmla="*/ 228 w 579"/>
                <a:gd name="T23" fmla="*/ 345 h 579"/>
                <a:gd name="T24" fmla="*/ 199 w 579"/>
                <a:gd name="T25" fmla="*/ 407 h 579"/>
                <a:gd name="T26" fmla="*/ 99 w 579"/>
                <a:gd name="T27" fmla="*/ 469 h 579"/>
                <a:gd name="T28" fmla="*/ 27 w 579"/>
                <a:gd name="T29" fmla="*/ 289 h 579"/>
                <a:gd name="T30" fmla="*/ 289 w 579"/>
                <a:gd name="T31" fmla="*/ 27 h 579"/>
                <a:gd name="T32" fmla="*/ 551 w 579"/>
                <a:gd name="T33" fmla="*/ 289 h 579"/>
                <a:gd name="T34" fmla="*/ 289 w 579"/>
                <a:gd name="T35" fmla="*/ 551 h 579"/>
                <a:gd name="T36" fmla="*/ 118 w 579"/>
                <a:gd name="T37" fmla="*/ 488 h 579"/>
                <a:gd name="T38" fmla="*/ 209 w 579"/>
                <a:gd name="T39" fmla="*/ 431 h 579"/>
                <a:gd name="T40" fmla="*/ 252 w 579"/>
                <a:gd name="T41" fmla="*/ 334 h 579"/>
                <a:gd name="T42" fmla="*/ 241 w 579"/>
                <a:gd name="T43" fmla="*/ 312 h 579"/>
                <a:gd name="T44" fmla="*/ 211 w 579"/>
                <a:gd name="T45" fmla="*/ 194 h 579"/>
                <a:gd name="T46" fmla="*/ 276 w 579"/>
                <a:gd name="T47" fmla="*/ 115 h 579"/>
                <a:gd name="T48" fmla="*/ 315 w 579"/>
                <a:gd name="T49" fmla="*/ 108 h 579"/>
                <a:gd name="T50" fmla="*/ 329 w 579"/>
                <a:gd name="T51" fmla="*/ 106 h 579"/>
                <a:gd name="T52" fmla="*/ 381 w 579"/>
                <a:gd name="T53" fmla="*/ 197 h 579"/>
                <a:gd name="T54" fmla="*/ 355 w 579"/>
                <a:gd name="T55" fmla="*/ 308 h 579"/>
                <a:gd name="T56" fmla="*/ 341 w 579"/>
                <a:gd name="T57" fmla="*/ 334 h 579"/>
                <a:gd name="T58" fmla="*/ 336 w 579"/>
                <a:gd name="T59" fmla="*/ 384 h 579"/>
                <a:gd name="T60" fmla="*/ 393 w 579"/>
                <a:gd name="T61" fmla="*/ 436 h 579"/>
                <a:gd name="T62" fmla="*/ 461 w 579"/>
                <a:gd name="T63" fmla="*/ 486 h 579"/>
                <a:gd name="T64" fmla="*/ 289 w 579"/>
                <a:gd name="T65" fmla="*/ 551 h 579"/>
                <a:gd name="T66" fmla="*/ 289 w 579"/>
                <a:gd name="T67" fmla="*/ 0 h 579"/>
                <a:gd name="T68" fmla="*/ 0 w 579"/>
                <a:gd name="T69" fmla="*/ 289 h 579"/>
                <a:gd name="T70" fmla="*/ 289 w 579"/>
                <a:gd name="T71" fmla="*/ 578 h 579"/>
                <a:gd name="T72" fmla="*/ 578 w 579"/>
                <a:gd name="T73" fmla="*/ 28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9" h="579">
                  <a:moveTo>
                    <a:pt x="480" y="468"/>
                  </a:moveTo>
                  <a:lnTo>
                    <a:pt x="480" y="468"/>
                  </a:lnTo>
                  <a:cubicBezTo>
                    <a:pt x="465" y="453"/>
                    <a:pt x="435" y="427"/>
                    <a:pt x="404" y="412"/>
                  </a:cubicBezTo>
                  <a:lnTo>
                    <a:pt x="404" y="412"/>
                  </a:lnTo>
                  <a:cubicBezTo>
                    <a:pt x="379" y="400"/>
                    <a:pt x="365" y="389"/>
                    <a:pt x="361" y="376"/>
                  </a:cubicBezTo>
                  <a:lnTo>
                    <a:pt x="361" y="376"/>
                  </a:lnTo>
                  <a:cubicBezTo>
                    <a:pt x="358" y="367"/>
                    <a:pt x="359" y="357"/>
                    <a:pt x="365" y="345"/>
                  </a:cubicBezTo>
                  <a:lnTo>
                    <a:pt x="365" y="345"/>
                  </a:lnTo>
                  <a:cubicBezTo>
                    <a:pt x="370" y="336"/>
                    <a:pt x="374" y="329"/>
                    <a:pt x="378" y="321"/>
                  </a:cubicBezTo>
                  <a:lnTo>
                    <a:pt x="378" y="321"/>
                  </a:lnTo>
                  <a:cubicBezTo>
                    <a:pt x="394" y="293"/>
                    <a:pt x="407" y="271"/>
                    <a:pt x="407" y="197"/>
                  </a:cubicBezTo>
                  <a:lnTo>
                    <a:pt x="407" y="197"/>
                  </a:lnTo>
                  <a:cubicBezTo>
                    <a:pt x="407" y="85"/>
                    <a:pt x="342" y="79"/>
                    <a:pt x="329" y="79"/>
                  </a:cubicBezTo>
                  <a:lnTo>
                    <a:pt x="329" y="79"/>
                  </a:lnTo>
                  <a:cubicBezTo>
                    <a:pt x="319" y="79"/>
                    <a:pt x="312" y="82"/>
                    <a:pt x="306" y="84"/>
                  </a:cubicBezTo>
                  <a:lnTo>
                    <a:pt x="306" y="84"/>
                  </a:lnTo>
                  <a:cubicBezTo>
                    <a:pt x="299" y="86"/>
                    <a:pt x="292" y="88"/>
                    <a:pt x="276" y="89"/>
                  </a:cubicBezTo>
                  <a:lnTo>
                    <a:pt x="276" y="89"/>
                  </a:lnTo>
                  <a:cubicBezTo>
                    <a:pt x="246" y="90"/>
                    <a:pt x="184" y="90"/>
                    <a:pt x="184" y="194"/>
                  </a:cubicBezTo>
                  <a:lnTo>
                    <a:pt x="184" y="194"/>
                  </a:lnTo>
                  <a:cubicBezTo>
                    <a:pt x="184" y="265"/>
                    <a:pt x="203" y="298"/>
                    <a:pt x="218" y="325"/>
                  </a:cubicBezTo>
                  <a:lnTo>
                    <a:pt x="218" y="325"/>
                  </a:lnTo>
                  <a:cubicBezTo>
                    <a:pt x="222" y="332"/>
                    <a:pt x="225" y="338"/>
                    <a:pt x="228" y="345"/>
                  </a:cubicBezTo>
                  <a:lnTo>
                    <a:pt x="228" y="345"/>
                  </a:lnTo>
                  <a:cubicBezTo>
                    <a:pt x="240" y="373"/>
                    <a:pt x="231" y="393"/>
                    <a:pt x="199" y="407"/>
                  </a:cubicBezTo>
                  <a:lnTo>
                    <a:pt x="199" y="407"/>
                  </a:lnTo>
                  <a:cubicBezTo>
                    <a:pt x="158" y="425"/>
                    <a:pt x="139" y="435"/>
                    <a:pt x="99" y="469"/>
                  </a:cubicBezTo>
                  <a:lnTo>
                    <a:pt x="99" y="469"/>
                  </a:lnTo>
                  <a:cubicBezTo>
                    <a:pt x="55" y="422"/>
                    <a:pt x="27" y="359"/>
                    <a:pt x="27" y="289"/>
                  </a:cubicBezTo>
                  <a:lnTo>
                    <a:pt x="27" y="289"/>
                  </a:lnTo>
                  <a:cubicBezTo>
                    <a:pt x="27" y="144"/>
                    <a:pt x="144" y="27"/>
                    <a:pt x="289" y="27"/>
                  </a:cubicBezTo>
                  <a:lnTo>
                    <a:pt x="289" y="27"/>
                  </a:lnTo>
                  <a:cubicBezTo>
                    <a:pt x="434" y="27"/>
                    <a:pt x="551" y="144"/>
                    <a:pt x="551" y="289"/>
                  </a:cubicBezTo>
                  <a:lnTo>
                    <a:pt x="551" y="289"/>
                  </a:lnTo>
                  <a:cubicBezTo>
                    <a:pt x="551" y="358"/>
                    <a:pt x="524" y="421"/>
                    <a:pt x="480" y="468"/>
                  </a:cubicBezTo>
                  <a:close/>
                  <a:moveTo>
                    <a:pt x="289" y="551"/>
                  </a:moveTo>
                  <a:lnTo>
                    <a:pt x="289" y="551"/>
                  </a:lnTo>
                  <a:cubicBezTo>
                    <a:pt x="224" y="551"/>
                    <a:pt x="164" y="527"/>
                    <a:pt x="118" y="488"/>
                  </a:cubicBezTo>
                  <a:lnTo>
                    <a:pt x="118" y="488"/>
                  </a:lnTo>
                  <a:cubicBezTo>
                    <a:pt x="154" y="457"/>
                    <a:pt x="170" y="448"/>
                    <a:pt x="209" y="431"/>
                  </a:cubicBezTo>
                  <a:lnTo>
                    <a:pt x="209" y="431"/>
                  </a:lnTo>
                  <a:cubicBezTo>
                    <a:pt x="255" y="411"/>
                    <a:pt x="270" y="376"/>
                    <a:pt x="252" y="334"/>
                  </a:cubicBezTo>
                  <a:lnTo>
                    <a:pt x="252" y="334"/>
                  </a:lnTo>
                  <a:cubicBezTo>
                    <a:pt x="248" y="326"/>
                    <a:pt x="245" y="320"/>
                    <a:pt x="241" y="312"/>
                  </a:cubicBezTo>
                  <a:lnTo>
                    <a:pt x="241" y="312"/>
                  </a:lnTo>
                  <a:cubicBezTo>
                    <a:pt x="226" y="287"/>
                    <a:pt x="211" y="258"/>
                    <a:pt x="211" y="194"/>
                  </a:cubicBezTo>
                  <a:lnTo>
                    <a:pt x="211" y="194"/>
                  </a:lnTo>
                  <a:cubicBezTo>
                    <a:pt x="211" y="116"/>
                    <a:pt x="247" y="115"/>
                    <a:pt x="276" y="115"/>
                  </a:cubicBezTo>
                  <a:lnTo>
                    <a:pt x="276" y="115"/>
                  </a:lnTo>
                  <a:cubicBezTo>
                    <a:pt x="297" y="115"/>
                    <a:pt x="307" y="111"/>
                    <a:pt x="315" y="108"/>
                  </a:cubicBezTo>
                  <a:lnTo>
                    <a:pt x="315" y="108"/>
                  </a:lnTo>
                  <a:cubicBezTo>
                    <a:pt x="320" y="106"/>
                    <a:pt x="323" y="106"/>
                    <a:pt x="329" y="106"/>
                  </a:cubicBezTo>
                  <a:lnTo>
                    <a:pt x="329" y="106"/>
                  </a:lnTo>
                  <a:cubicBezTo>
                    <a:pt x="354" y="106"/>
                    <a:pt x="381" y="129"/>
                    <a:pt x="381" y="197"/>
                  </a:cubicBezTo>
                  <a:lnTo>
                    <a:pt x="381" y="197"/>
                  </a:lnTo>
                  <a:cubicBezTo>
                    <a:pt x="381" y="265"/>
                    <a:pt x="370" y="281"/>
                    <a:pt x="355" y="308"/>
                  </a:cubicBezTo>
                  <a:lnTo>
                    <a:pt x="355" y="308"/>
                  </a:lnTo>
                  <a:cubicBezTo>
                    <a:pt x="351" y="316"/>
                    <a:pt x="346" y="324"/>
                    <a:pt x="341" y="334"/>
                  </a:cubicBezTo>
                  <a:lnTo>
                    <a:pt x="341" y="334"/>
                  </a:lnTo>
                  <a:cubicBezTo>
                    <a:pt x="333" y="352"/>
                    <a:pt x="331" y="369"/>
                    <a:pt x="336" y="384"/>
                  </a:cubicBezTo>
                  <a:lnTo>
                    <a:pt x="336" y="384"/>
                  </a:lnTo>
                  <a:cubicBezTo>
                    <a:pt x="344" y="405"/>
                    <a:pt x="361" y="421"/>
                    <a:pt x="393" y="436"/>
                  </a:cubicBezTo>
                  <a:lnTo>
                    <a:pt x="393" y="436"/>
                  </a:lnTo>
                  <a:cubicBezTo>
                    <a:pt x="419" y="448"/>
                    <a:pt x="447" y="473"/>
                    <a:pt x="461" y="486"/>
                  </a:cubicBezTo>
                  <a:lnTo>
                    <a:pt x="461" y="486"/>
                  </a:lnTo>
                  <a:cubicBezTo>
                    <a:pt x="415" y="527"/>
                    <a:pt x="355" y="551"/>
                    <a:pt x="289" y="551"/>
                  </a:cubicBezTo>
                  <a:close/>
                  <a:moveTo>
                    <a:pt x="289" y="0"/>
                  </a:moveTo>
                  <a:lnTo>
                    <a:pt x="289" y="0"/>
                  </a:lnTo>
                  <a:cubicBezTo>
                    <a:pt x="130" y="0"/>
                    <a:pt x="0" y="129"/>
                    <a:pt x="0" y="289"/>
                  </a:cubicBezTo>
                  <a:lnTo>
                    <a:pt x="0" y="289"/>
                  </a:lnTo>
                  <a:cubicBezTo>
                    <a:pt x="0" y="448"/>
                    <a:pt x="130" y="578"/>
                    <a:pt x="289" y="578"/>
                  </a:cubicBezTo>
                  <a:lnTo>
                    <a:pt x="289" y="578"/>
                  </a:lnTo>
                  <a:cubicBezTo>
                    <a:pt x="449" y="578"/>
                    <a:pt x="578" y="448"/>
                    <a:pt x="578" y="289"/>
                  </a:cubicBezTo>
                  <a:lnTo>
                    <a:pt x="578" y="289"/>
                  </a:lnTo>
                  <a:cubicBezTo>
                    <a:pt x="578" y="129"/>
                    <a:pt x="449" y="0"/>
                    <a:pt x="289" y="0"/>
                  </a:cubicBezTo>
                  <a:close/>
                </a:path>
              </a:pathLst>
            </a:custGeom>
            <a:solidFill>
              <a:schemeClr val="tx1"/>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3" name="Freeform 38">
              <a:extLst>
                <a:ext uri="{FF2B5EF4-FFF2-40B4-BE49-F238E27FC236}">
                  <a16:creationId xmlns:a16="http://schemas.microsoft.com/office/drawing/2014/main" id="{F822E0F5-9994-0402-4935-42460F163E1B}"/>
                </a:ext>
              </a:extLst>
            </p:cNvPr>
            <p:cNvSpPr>
              <a:spLocks noChangeArrowheads="1"/>
            </p:cNvSpPr>
            <p:nvPr/>
          </p:nvSpPr>
          <p:spPr bwMode="auto">
            <a:xfrm>
              <a:off x="11826248" y="5621941"/>
              <a:ext cx="719666" cy="455969"/>
            </a:xfrm>
            <a:custGeom>
              <a:avLst/>
              <a:gdLst>
                <a:gd name="T0" fmla="*/ 247 w 577"/>
                <a:gd name="T1" fmla="*/ 233 h 368"/>
                <a:gd name="T2" fmla="*/ 253 w 577"/>
                <a:gd name="T3" fmla="*/ 260 h 368"/>
                <a:gd name="T4" fmla="*/ 256 w 577"/>
                <a:gd name="T5" fmla="*/ 240 h 368"/>
                <a:gd name="T6" fmla="*/ 273 w 577"/>
                <a:gd name="T7" fmla="*/ 260 h 368"/>
                <a:gd name="T8" fmla="*/ 254 w 577"/>
                <a:gd name="T9" fmla="*/ 276 h 368"/>
                <a:gd name="T10" fmla="*/ 230 w 577"/>
                <a:gd name="T11" fmla="*/ 279 h 368"/>
                <a:gd name="T12" fmla="*/ 207 w 577"/>
                <a:gd name="T13" fmla="*/ 269 h 368"/>
                <a:gd name="T14" fmla="*/ 197 w 577"/>
                <a:gd name="T15" fmla="*/ 244 h 368"/>
                <a:gd name="T16" fmla="*/ 219 w 577"/>
                <a:gd name="T17" fmla="*/ 259 h 368"/>
                <a:gd name="T18" fmla="*/ 221 w 577"/>
                <a:gd name="T19" fmla="*/ 225 h 368"/>
                <a:gd name="T20" fmla="*/ 202 w 577"/>
                <a:gd name="T21" fmla="*/ 210 h 368"/>
                <a:gd name="T22" fmla="*/ 202 w 577"/>
                <a:gd name="T23" fmla="*/ 184 h 368"/>
                <a:gd name="T24" fmla="*/ 220 w 577"/>
                <a:gd name="T25" fmla="*/ 169 h 368"/>
                <a:gd name="T26" fmla="*/ 243 w 577"/>
                <a:gd name="T27" fmla="*/ 158 h 368"/>
                <a:gd name="T28" fmla="*/ 253 w 577"/>
                <a:gd name="T29" fmla="*/ 169 h 368"/>
                <a:gd name="T30" fmla="*/ 270 w 577"/>
                <a:gd name="T31" fmla="*/ 184 h 368"/>
                <a:gd name="T32" fmla="*/ 251 w 577"/>
                <a:gd name="T33" fmla="*/ 184 h 368"/>
                <a:gd name="T34" fmla="*/ 243 w 577"/>
                <a:gd name="T35" fmla="*/ 212 h 368"/>
                <a:gd name="T36" fmla="*/ 264 w 577"/>
                <a:gd name="T37" fmla="*/ 222 h 368"/>
                <a:gd name="T38" fmla="*/ 275 w 577"/>
                <a:gd name="T39" fmla="*/ 245 h 368"/>
                <a:gd name="T40" fmla="*/ 144 w 577"/>
                <a:gd name="T41" fmla="*/ 223 h 368"/>
                <a:gd name="T42" fmla="*/ 327 w 577"/>
                <a:gd name="T43" fmla="*/ 223 h 368"/>
                <a:gd name="T44" fmla="*/ 432 w 577"/>
                <a:gd name="T45" fmla="*/ 131 h 368"/>
                <a:gd name="T46" fmla="*/ 432 w 577"/>
                <a:gd name="T47" fmla="*/ 105 h 368"/>
                <a:gd name="T48" fmla="*/ 445 w 577"/>
                <a:gd name="T49" fmla="*/ 291 h 368"/>
                <a:gd name="T50" fmla="*/ 392 w 577"/>
                <a:gd name="T51" fmla="*/ 328 h 368"/>
                <a:gd name="T52" fmla="*/ 76 w 577"/>
                <a:gd name="T53" fmla="*/ 341 h 368"/>
                <a:gd name="T54" fmla="*/ 39 w 577"/>
                <a:gd name="T55" fmla="*/ 288 h 368"/>
                <a:gd name="T56" fmla="*/ 39 w 577"/>
                <a:gd name="T57" fmla="*/ 158 h 368"/>
                <a:gd name="T58" fmla="*/ 76 w 577"/>
                <a:gd name="T59" fmla="*/ 105 h 368"/>
                <a:gd name="T60" fmla="*/ 392 w 577"/>
                <a:gd name="T61" fmla="*/ 118 h 368"/>
                <a:gd name="T62" fmla="*/ 445 w 577"/>
                <a:gd name="T63" fmla="*/ 291 h 368"/>
                <a:gd name="T64" fmla="*/ 419 w 577"/>
                <a:gd name="T65" fmla="*/ 328 h 368"/>
                <a:gd name="T66" fmla="*/ 445 w 577"/>
                <a:gd name="T67" fmla="*/ 328 h 368"/>
                <a:gd name="T68" fmla="*/ 26 w 577"/>
                <a:gd name="T69" fmla="*/ 328 h 368"/>
                <a:gd name="T70" fmla="*/ 52 w 577"/>
                <a:gd name="T71" fmla="*/ 328 h 368"/>
                <a:gd name="T72" fmla="*/ 39 w 577"/>
                <a:gd name="T73" fmla="*/ 105 h 368"/>
                <a:gd name="T74" fmla="*/ 39 w 577"/>
                <a:gd name="T75" fmla="*/ 131 h 368"/>
                <a:gd name="T76" fmla="*/ 445 w 577"/>
                <a:gd name="T77" fmla="*/ 78 h 368"/>
                <a:gd name="T78" fmla="*/ 0 w 577"/>
                <a:gd name="T79" fmla="*/ 341 h 368"/>
                <a:gd name="T80" fmla="*/ 445 w 577"/>
                <a:gd name="T81" fmla="*/ 367 h 368"/>
                <a:gd name="T82" fmla="*/ 445 w 577"/>
                <a:gd name="T83" fmla="*/ 78 h 368"/>
                <a:gd name="T84" fmla="*/ 105 w 577"/>
                <a:gd name="T85" fmla="*/ 26 h 368"/>
                <a:gd name="T86" fmla="*/ 118 w 577"/>
                <a:gd name="T87" fmla="*/ 52 h 368"/>
                <a:gd name="T88" fmla="*/ 550 w 577"/>
                <a:gd name="T89" fmla="*/ 263 h 368"/>
                <a:gd name="T90" fmla="*/ 498 w 577"/>
                <a:gd name="T91" fmla="*/ 275 h 368"/>
                <a:gd name="T92" fmla="*/ 576 w 577"/>
                <a:gd name="T93" fmla="*/ 263 h 368"/>
                <a:gd name="T94" fmla="*/ 353 w 577"/>
                <a:gd name="T95" fmla="*/ 288 h 368"/>
                <a:gd name="T96" fmla="*/ 353 w 577"/>
                <a:gd name="T97" fmla="*/ 315 h 368"/>
                <a:gd name="T98" fmla="*/ 353 w 577"/>
                <a:gd name="T99" fmla="*/ 288 h 368"/>
                <a:gd name="T100" fmla="*/ 105 w 577"/>
                <a:gd name="T101" fmla="*/ 145 h 368"/>
                <a:gd name="T102" fmla="*/ 131 w 577"/>
                <a:gd name="T103" fmla="*/ 145 h 368"/>
                <a:gd name="T104" fmla="*/ 218 w 577"/>
                <a:gd name="T105" fmla="*/ 201 h 368"/>
                <a:gd name="T106" fmla="*/ 227 w 577"/>
                <a:gd name="T107" fmla="*/ 208 h 368"/>
                <a:gd name="T108" fmla="*/ 230 w 577"/>
                <a:gd name="T109" fmla="*/ 18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7" h="368">
                  <a:moveTo>
                    <a:pt x="253" y="236"/>
                  </a:moveTo>
                  <a:lnTo>
                    <a:pt x="253" y="236"/>
                  </a:lnTo>
                  <a:cubicBezTo>
                    <a:pt x="251" y="234"/>
                    <a:pt x="249" y="233"/>
                    <a:pt x="247" y="233"/>
                  </a:cubicBezTo>
                  <a:lnTo>
                    <a:pt x="247" y="233"/>
                  </a:lnTo>
                  <a:cubicBezTo>
                    <a:pt x="245" y="232"/>
                    <a:pt x="244" y="232"/>
                    <a:pt x="243" y="231"/>
                  </a:cubicBezTo>
                  <a:lnTo>
                    <a:pt x="243" y="264"/>
                  </a:lnTo>
                  <a:lnTo>
                    <a:pt x="243" y="264"/>
                  </a:lnTo>
                  <a:cubicBezTo>
                    <a:pt x="247" y="264"/>
                    <a:pt x="250" y="263"/>
                    <a:pt x="253" y="260"/>
                  </a:cubicBezTo>
                  <a:lnTo>
                    <a:pt x="253" y="260"/>
                  </a:lnTo>
                  <a:cubicBezTo>
                    <a:pt x="256" y="258"/>
                    <a:pt x="258" y="253"/>
                    <a:pt x="258" y="247"/>
                  </a:cubicBezTo>
                  <a:lnTo>
                    <a:pt x="258" y="247"/>
                  </a:lnTo>
                  <a:cubicBezTo>
                    <a:pt x="258" y="245"/>
                    <a:pt x="258" y="243"/>
                    <a:pt x="256" y="240"/>
                  </a:cubicBezTo>
                  <a:lnTo>
                    <a:pt x="256" y="240"/>
                  </a:lnTo>
                  <a:cubicBezTo>
                    <a:pt x="256" y="239"/>
                    <a:pt x="254" y="237"/>
                    <a:pt x="253" y="236"/>
                  </a:cubicBezTo>
                  <a:close/>
                  <a:moveTo>
                    <a:pt x="273" y="260"/>
                  </a:moveTo>
                  <a:lnTo>
                    <a:pt x="273" y="260"/>
                  </a:lnTo>
                  <a:cubicBezTo>
                    <a:pt x="271" y="264"/>
                    <a:pt x="268" y="267"/>
                    <a:pt x="265" y="270"/>
                  </a:cubicBezTo>
                  <a:lnTo>
                    <a:pt x="265" y="270"/>
                  </a:lnTo>
                  <a:cubicBezTo>
                    <a:pt x="262" y="272"/>
                    <a:pt x="258" y="274"/>
                    <a:pt x="254" y="276"/>
                  </a:cubicBezTo>
                  <a:lnTo>
                    <a:pt x="254" y="276"/>
                  </a:lnTo>
                  <a:cubicBezTo>
                    <a:pt x="250" y="277"/>
                    <a:pt x="247" y="278"/>
                    <a:pt x="243" y="278"/>
                  </a:cubicBezTo>
                  <a:lnTo>
                    <a:pt x="243" y="288"/>
                  </a:lnTo>
                  <a:lnTo>
                    <a:pt x="230" y="288"/>
                  </a:lnTo>
                  <a:lnTo>
                    <a:pt x="230" y="279"/>
                  </a:lnTo>
                  <a:lnTo>
                    <a:pt x="230" y="279"/>
                  </a:lnTo>
                  <a:cubicBezTo>
                    <a:pt x="226" y="278"/>
                    <a:pt x="222" y="277"/>
                    <a:pt x="219" y="276"/>
                  </a:cubicBezTo>
                  <a:lnTo>
                    <a:pt x="219" y="276"/>
                  </a:lnTo>
                  <a:cubicBezTo>
                    <a:pt x="214" y="274"/>
                    <a:pt x="210" y="272"/>
                    <a:pt x="207" y="269"/>
                  </a:cubicBezTo>
                  <a:lnTo>
                    <a:pt x="207" y="269"/>
                  </a:lnTo>
                  <a:cubicBezTo>
                    <a:pt x="203" y="266"/>
                    <a:pt x="201" y="263"/>
                    <a:pt x="199" y="258"/>
                  </a:cubicBezTo>
                  <a:lnTo>
                    <a:pt x="199" y="258"/>
                  </a:lnTo>
                  <a:cubicBezTo>
                    <a:pt x="197" y="254"/>
                    <a:pt x="197" y="249"/>
                    <a:pt x="197" y="244"/>
                  </a:cubicBezTo>
                  <a:lnTo>
                    <a:pt x="214" y="244"/>
                  </a:lnTo>
                  <a:lnTo>
                    <a:pt x="214" y="244"/>
                  </a:lnTo>
                  <a:cubicBezTo>
                    <a:pt x="214" y="250"/>
                    <a:pt x="216" y="255"/>
                    <a:pt x="219" y="259"/>
                  </a:cubicBezTo>
                  <a:lnTo>
                    <a:pt x="219" y="259"/>
                  </a:lnTo>
                  <a:cubicBezTo>
                    <a:pt x="221" y="263"/>
                    <a:pt x="225" y="264"/>
                    <a:pt x="230" y="264"/>
                  </a:cubicBezTo>
                  <a:lnTo>
                    <a:pt x="230" y="228"/>
                  </a:lnTo>
                  <a:lnTo>
                    <a:pt x="230" y="228"/>
                  </a:lnTo>
                  <a:cubicBezTo>
                    <a:pt x="227" y="228"/>
                    <a:pt x="224" y="227"/>
                    <a:pt x="221" y="225"/>
                  </a:cubicBezTo>
                  <a:lnTo>
                    <a:pt x="221" y="225"/>
                  </a:lnTo>
                  <a:cubicBezTo>
                    <a:pt x="217" y="223"/>
                    <a:pt x="213" y="222"/>
                    <a:pt x="210" y="219"/>
                  </a:cubicBezTo>
                  <a:lnTo>
                    <a:pt x="210" y="219"/>
                  </a:lnTo>
                  <a:cubicBezTo>
                    <a:pt x="207" y="217"/>
                    <a:pt x="204" y="214"/>
                    <a:pt x="202" y="210"/>
                  </a:cubicBezTo>
                  <a:lnTo>
                    <a:pt x="202" y="210"/>
                  </a:lnTo>
                  <a:cubicBezTo>
                    <a:pt x="200" y="206"/>
                    <a:pt x="199" y="202"/>
                    <a:pt x="199" y="197"/>
                  </a:cubicBezTo>
                  <a:lnTo>
                    <a:pt x="199" y="197"/>
                  </a:lnTo>
                  <a:cubicBezTo>
                    <a:pt x="199" y="192"/>
                    <a:pt x="200" y="187"/>
                    <a:pt x="202" y="184"/>
                  </a:cubicBezTo>
                  <a:lnTo>
                    <a:pt x="202" y="184"/>
                  </a:lnTo>
                  <a:cubicBezTo>
                    <a:pt x="204" y="180"/>
                    <a:pt x="206" y="177"/>
                    <a:pt x="209" y="175"/>
                  </a:cubicBezTo>
                  <a:lnTo>
                    <a:pt x="209" y="175"/>
                  </a:lnTo>
                  <a:cubicBezTo>
                    <a:pt x="212" y="172"/>
                    <a:pt x="216" y="170"/>
                    <a:pt x="220" y="169"/>
                  </a:cubicBezTo>
                  <a:lnTo>
                    <a:pt x="220" y="169"/>
                  </a:lnTo>
                  <a:cubicBezTo>
                    <a:pt x="223" y="168"/>
                    <a:pt x="227" y="168"/>
                    <a:pt x="230" y="167"/>
                  </a:cubicBezTo>
                  <a:lnTo>
                    <a:pt x="230" y="158"/>
                  </a:lnTo>
                  <a:lnTo>
                    <a:pt x="243" y="158"/>
                  </a:lnTo>
                  <a:lnTo>
                    <a:pt x="243" y="167"/>
                  </a:lnTo>
                  <a:lnTo>
                    <a:pt x="243" y="167"/>
                  </a:lnTo>
                  <a:cubicBezTo>
                    <a:pt x="247" y="168"/>
                    <a:pt x="249" y="168"/>
                    <a:pt x="253" y="169"/>
                  </a:cubicBezTo>
                  <a:lnTo>
                    <a:pt x="253" y="169"/>
                  </a:lnTo>
                  <a:cubicBezTo>
                    <a:pt x="256" y="170"/>
                    <a:pt x="260" y="172"/>
                    <a:pt x="263" y="175"/>
                  </a:cubicBezTo>
                  <a:lnTo>
                    <a:pt x="263" y="175"/>
                  </a:lnTo>
                  <a:cubicBezTo>
                    <a:pt x="266" y="177"/>
                    <a:pt x="269" y="180"/>
                    <a:pt x="270" y="184"/>
                  </a:cubicBezTo>
                  <a:lnTo>
                    <a:pt x="270" y="184"/>
                  </a:lnTo>
                  <a:cubicBezTo>
                    <a:pt x="272" y="187"/>
                    <a:pt x="273" y="192"/>
                    <a:pt x="273" y="196"/>
                  </a:cubicBezTo>
                  <a:lnTo>
                    <a:pt x="256" y="196"/>
                  </a:lnTo>
                  <a:lnTo>
                    <a:pt x="256" y="196"/>
                  </a:lnTo>
                  <a:cubicBezTo>
                    <a:pt x="255" y="191"/>
                    <a:pt x="254" y="187"/>
                    <a:pt x="251" y="184"/>
                  </a:cubicBezTo>
                  <a:lnTo>
                    <a:pt x="251" y="184"/>
                  </a:lnTo>
                  <a:cubicBezTo>
                    <a:pt x="250" y="182"/>
                    <a:pt x="247" y="181"/>
                    <a:pt x="243" y="181"/>
                  </a:cubicBezTo>
                  <a:lnTo>
                    <a:pt x="243" y="212"/>
                  </a:lnTo>
                  <a:lnTo>
                    <a:pt x="243" y="212"/>
                  </a:lnTo>
                  <a:cubicBezTo>
                    <a:pt x="247" y="214"/>
                    <a:pt x="249" y="215"/>
                    <a:pt x="253" y="216"/>
                  </a:cubicBezTo>
                  <a:lnTo>
                    <a:pt x="253" y="216"/>
                  </a:lnTo>
                  <a:cubicBezTo>
                    <a:pt x="257" y="218"/>
                    <a:pt x="261" y="220"/>
                    <a:pt x="264" y="222"/>
                  </a:cubicBezTo>
                  <a:lnTo>
                    <a:pt x="264" y="222"/>
                  </a:lnTo>
                  <a:cubicBezTo>
                    <a:pt x="268" y="225"/>
                    <a:pt x="271" y="228"/>
                    <a:pt x="272" y="232"/>
                  </a:cubicBezTo>
                  <a:lnTo>
                    <a:pt x="272" y="232"/>
                  </a:lnTo>
                  <a:cubicBezTo>
                    <a:pt x="275" y="235"/>
                    <a:pt x="275" y="239"/>
                    <a:pt x="275" y="245"/>
                  </a:cubicBezTo>
                  <a:lnTo>
                    <a:pt x="275" y="245"/>
                  </a:lnTo>
                  <a:cubicBezTo>
                    <a:pt x="275" y="250"/>
                    <a:pt x="275" y="255"/>
                    <a:pt x="273" y="260"/>
                  </a:cubicBezTo>
                  <a:close/>
                  <a:moveTo>
                    <a:pt x="236" y="131"/>
                  </a:moveTo>
                  <a:lnTo>
                    <a:pt x="236" y="131"/>
                  </a:lnTo>
                  <a:cubicBezTo>
                    <a:pt x="186" y="131"/>
                    <a:pt x="144" y="172"/>
                    <a:pt x="144" y="223"/>
                  </a:cubicBezTo>
                  <a:lnTo>
                    <a:pt x="144" y="223"/>
                  </a:lnTo>
                  <a:cubicBezTo>
                    <a:pt x="144" y="274"/>
                    <a:pt x="186" y="315"/>
                    <a:pt x="236" y="315"/>
                  </a:cubicBezTo>
                  <a:lnTo>
                    <a:pt x="236" y="315"/>
                  </a:lnTo>
                  <a:cubicBezTo>
                    <a:pt x="287" y="315"/>
                    <a:pt x="327" y="274"/>
                    <a:pt x="327" y="223"/>
                  </a:cubicBezTo>
                  <a:lnTo>
                    <a:pt x="327" y="223"/>
                  </a:lnTo>
                  <a:cubicBezTo>
                    <a:pt x="327" y="172"/>
                    <a:pt x="287" y="131"/>
                    <a:pt x="236" y="131"/>
                  </a:cubicBezTo>
                  <a:close/>
                  <a:moveTo>
                    <a:pt x="432" y="131"/>
                  </a:moveTo>
                  <a:lnTo>
                    <a:pt x="432" y="131"/>
                  </a:lnTo>
                  <a:cubicBezTo>
                    <a:pt x="425" y="131"/>
                    <a:pt x="419" y="125"/>
                    <a:pt x="419" y="118"/>
                  </a:cubicBezTo>
                  <a:lnTo>
                    <a:pt x="419" y="118"/>
                  </a:lnTo>
                  <a:cubicBezTo>
                    <a:pt x="419" y="111"/>
                    <a:pt x="425" y="105"/>
                    <a:pt x="432" y="105"/>
                  </a:cubicBezTo>
                  <a:lnTo>
                    <a:pt x="432" y="105"/>
                  </a:lnTo>
                  <a:cubicBezTo>
                    <a:pt x="439" y="105"/>
                    <a:pt x="445" y="111"/>
                    <a:pt x="445" y="118"/>
                  </a:cubicBezTo>
                  <a:lnTo>
                    <a:pt x="445" y="118"/>
                  </a:lnTo>
                  <a:cubicBezTo>
                    <a:pt x="445" y="125"/>
                    <a:pt x="439" y="131"/>
                    <a:pt x="432" y="131"/>
                  </a:cubicBezTo>
                  <a:close/>
                  <a:moveTo>
                    <a:pt x="445" y="291"/>
                  </a:moveTo>
                  <a:lnTo>
                    <a:pt x="445" y="291"/>
                  </a:lnTo>
                  <a:cubicBezTo>
                    <a:pt x="441" y="290"/>
                    <a:pt x="437" y="288"/>
                    <a:pt x="432" y="288"/>
                  </a:cubicBezTo>
                  <a:lnTo>
                    <a:pt x="432" y="288"/>
                  </a:lnTo>
                  <a:cubicBezTo>
                    <a:pt x="410" y="288"/>
                    <a:pt x="392" y="306"/>
                    <a:pt x="392" y="328"/>
                  </a:cubicBezTo>
                  <a:lnTo>
                    <a:pt x="392" y="328"/>
                  </a:lnTo>
                  <a:cubicBezTo>
                    <a:pt x="392" y="332"/>
                    <a:pt x="394" y="337"/>
                    <a:pt x="395" y="341"/>
                  </a:cubicBezTo>
                  <a:lnTo>
                    <a:pt x="76" y="341"/>
                  </a:lnTo>
                  <a:lnTo>
                    <a:pt x="76" y="341"/>
                  </a:lnTo>
                  <a:cubicBezTo>
                    <a:pt x="78" y="337"/>
                    <a:pt x="78" y="332"/>
                    <a:pt x="78" y="328"/>
                  </a:cubicBezTo>
                  <a:lnTo>
                    <a:pt x="78" y="328"/>
                  </a:lnTo>
                  <a:cubicBezTo>
                    <a:pt x="78" y="306"/>
                    <a:pt x="61" y="288"/>
                    <a:pt x="39" y="288"/>
                  </a:cubicBezTo>
                  <a:lnTo>
                    <a:pt x="39" y="288"/>
                  </a:lnTo>
                  <a:cubicBezTo>
                    <a:pt x="34" y="288"/>
                    <a:pt x="30" y="290"/>
                    <a:pt x="26" y="291"/>
                  </a:cubicBezTo>
                  <a:lnTo>
                    <a:pt x="26" y="155"/>
                  </a:lnTo>
                  <a:lnTo>
                    <a:pt x="26" y="155"/>
                  </a:lnTo>
                  <a:cubicBezTo>
                    <a:pt x="30" y="156"/>
                    <a:pt x="34" y="158"/>
                    <a:pt x="39" y="158"/>
                  </a:cubicBezTo>
                  <a:lnTo>
                    <a:pt x="39" y="158"/>
                  </a:lnTo>
                  <a:cubicBezTo>
                    <a:pt x="61" y="158"/>
                    <a:pt x="78" y="140"/>
                    <a:pt x="78" y="118"/>
                  </a:cubicBezTo>
                  <a:lnTo>
                    <a:pt x="78" y="118"/>
                  </a:lnTo>
                  <a:cubicBezTo>
                    <a:pt x="78" y="113"/>
                    <a:pt x="78" y="109"/>
                    <a:pt x="76" y="105"/>
                  </a:cubicBezTo>
                  <a:lnTo>
                    <a:pt x="395" y="105"/>
                  </a:lnTo>
                  <a:lnTo>
                    <a:pt x="395" y="105"/>
                  </a:lnTo>
                  <a:cubicBezTo>
                    <a:pt x="394" y="109"/>
                    <a:pt x="392" y="113"/>
                    <a:pt x="392" y="118"/>
                  </a:cubicBezTo>
                  <a:lnTo>
                    <a:pt x="392" y="118"/>
                  </a:lnTo>
                  <a:cubicBezTo>
                    <a:pt x="392" y="140"/>
                    <a:pt x="410" y="158"/>
                    <a:pt x="432" y="158"/>
                  </a:cubicBezTo>
                  <a:lnTo>
                    <a:pt x="432" y="158"/>
                  </a:lnTo>
                  <a:cubicBezTo>
                    <a:pt x="437" y="158"/>
                    <a:pt x="441" y="156"/>
                    <a:pt x="445" y="155"/>
                  </a:cubicBezTo>
                  <a:lnTo>
                    <a:pt x="445" y="291"/>
                  </a:lnTo>
                  <a:close/>
                  <a:moveTo>
                    <a:pt x="432" y="341"/>
                  </a:moveTo>
                  <a:lnTo>
                    <a:pt x="432" y="341"/>
                  </a:lnTo>
                  <a:cubicBezTo>
                    <a:pt x="425" y="341"/>
                    <a:pt x="419" y="335"/>
                    <a:pt x="419" y="328"/>
                  </a:cubicBezTo>
                  <a:lnTo>
                    <a:pt x="419" y="328"/>
                  </a:lnTo>
                  <a:cubicBezTo>
                    <a:pt x="419" y="321"/>
                    <a:pt x="425" y="315"/>
                    <a:pt x="432" y="315"/>
                  </a:cubicBezTo>
                  <a:lnTo>
                    <a:pt x="432" y="315"/>
                  </a:lnTo>
                  <a:cubicBezTo>
                    <a:pt x="439" y="315"/>
                    <a:pt x="445" y="321"/>
                    <a:pt x="445" y="328"/>
                  </a:cubicBezTo>
                  <a:lnTo>
                    <a:pt x="445" y="328"/>
                  </a:lnTo>
                  <a:cubicBezTo>
                    <a:pt x="445" y="335"/>
                    <a:pt x="439" y="341"/>
                    <a:pt x="432" y="341"/>
                  </a:cubicBezTo>
                  <a:close/>
                  <a:moveTo>
                    <a:pt x="39" y="341"/>
                  </a:moveTo>
                  <a:lnTo>
                    <a:pt x="39" y="341"/>
                  </a:lnTo>
                  <a:cubicBezTo>
                    <a:pt x="32" y="341"/>
                    <a:pt x="26" y="335"/>
                    <a:pt x="26" y="328"/>
                  </a:cubicBezTo>
                  <a:lnTo>
                    <a:pt x="26" y="328"/>
                  </a:lnTo>
                  <a:cubicBezTo>
                    <a:pt x="26" y="321"/>
                    <a:pt x="32" y="315"/>
                    <a:pt x="39" y="315"/>
                  </a:cubicBezTo>
                  <a:lnTo>
                    <a:pt x="39" y="315"/>
                  </a:lnTo>
                  <a:cubicBezTo>
                    <a:pt x="47" y="315"/>
                    <a:pt x="52" y="321"/>
                    <a:pt x="52" y="328"/>
                  </a:cubicBezTo>
                  <a:lnTo>
                    <a:pt x="52" y="328"/>
                  </a:lnTo>
                  <a:cubicBezTo>
                    <a:pt x="52" y="335"/>
                    <a:pt x="47" y="341"/>
                    <a:pt x="39" y="341"/>
                  </a:cubicBezTo>
                  <a:close/>
                  <a:moveTo>
                    <a:pt x="39" y="105"/>
                  </a:moveTo>
                  <a:lnTo>
                    <a:pt x="39" y="105"/>
                  </a:lnTo>
                  <a:cubicBezTo>
                    <a:pt x="47" y="105"/>
                    <a:pt x="52" y="111"/>
                    <a:pt x="52" y="118"/>
                  </a:cubicBezTo>
                  <a:lnTo>
                    <a:pt x="52" y="118"/>
                  </a:lnTo>
                  <a:cubicBezTo>
                    <a:pt x="52" y="125"/>
                    <a:pt x="47" y="131"/>
                    <a:pt x="39" y="131"/>
                  </a:cubicBezTo>
                  <a:lnTo>
                    <a:pt x="39" y="131"/>
                  </a:lnTo>
                  <a:cubicBezTo>
                    <a:pt x="32" y="131"/>
                    <a:pt x="26" y="125"/>
                    <a:pt x="26" y="118"/>
                  </a:cubicBezTo>
                  <a:lnTo>
                    <a:pt x="26" y="118"/>
                  </a:lnTo>
                  <a:cubicBezTo>
                    <a:pt x="26" y="111"/>
                    <a:pt x="32" y="105"/>
                    <a:pt x="39" y="105"/>
                  </a:cubicBezTo>
                  <a:close/>
                  <a:moveTo>
                    <a:pt x="445" y="78"/>
                  </a:moveTo>
                  <a:lnTo>
                    <a:pt x="26" y="78"/>
                  </a:lnTo>
                  <a:lnTo>
                    <a:pt x="26" y="78"/>
                  </a:lnTo>
                  <a:cubicBezTo>
                    <a:pt x="12" y="78"/>
                    <a:pt x="0" y="90"/>
                    <a:pt x="0" y="105"/>
                  </a:cubicBezTo>
                  <a:lnTo>
                    <a:pt x="0" y="341"/>
                  </a:lnTo>
                  <a:lnTo>
                    <a:pt x="0" y="341"/>
                  </a:lnTo>
                  <a:cubicBezTo>
                    <a:pt x="0" y="355"/>
                    <a:pt x="12" y="367"/>
                    <a:pt x="26" y="367"/>
                  </a:cubicBezTo>
                  <a:lnTo>
                    <a:pt x="445" y="367"/>
                  </a:lnTo>
                  <a:lnTo>
                    <a:pt x="445" y="367"/>
                  </a:lnTo>
                  <a:cubicBezTo>
                    <a:pt x="460" y="367"/>
                    <a:pt x="471" y="355"/>
                    <a:pt x="471" y="341"/>
                  </a:cubicBezTo>
                  <a:lnTo>
                    <a:pt x="471" y="105"/>
                  </a:lnTo>
                  <a:lnTo>
                    <a:pt x="471" y="105"/>
                  </a:lnTo>
                  <a:cubicBezTo>
                    <a:pt x="471" y="90"/>
                    <a:pt x="460" y="78"/>
                    <a:pt x="445" y="78"/>
                  </a:cubicBezTo>
                  <a:close/>
                  <a:moveTo>
                    <a:pt x="550" y="0"/>
                  </a:moveTo>
                  <a:lnTo>
                    <a:pt x="131" y="0"/>
                  </a:lnTo>
                  <a:lnTo>
                    <a:pt x="131" y="0"/>
                  </a:lnTo>
                  <a:cubicBezTo>
                    <a:pt x="117" y="0"/>
                    <a:pt x="105" y="12"/>
                    <a:pt x="105" y="26"/>
                  </a:cubicBezTo>
                  <a:lnTo>
                    <a:pt x="105" y="39"/>
                  </a:lnTo>
                  <a:lnTo>
                    <a:pt x="105" y="39"/>
                  </a:lnTo>
                  <a:cubicBezTo>
                    <a:pt x="105" y="47"/>
                    <a:pt x="111" y="52"/>
                    <a:pt x="118" y="52"/>
                  </a:cubicBezTo>
                  <a:lnTo>
                    <a:pt x="118" y="52"/>
                  </a:lnTo>
                  <a:cubicBezTo>
                    <a:pt x="125" y="52"/>
                    <a:pt x="131" y="47"/>
                    <a:pt x="131" y="39"/>
                  </a:cubicBezTo>
                  <a:lnTo>
                    <a:pt x="131" y="26"/>
                  </a:lnTo>
                  <a:lnTo>
                    <a:pt x="550" y="26"/>
                  </a:lnTo>
                  <a:lnTo>
                    <a:pt x="550" y="263"/>
                  </a:lnTo>
                  <a:lnTo>
                    <a:pt x="511" y="263"/>
                  </a:lnTo>
                  <a:lnTo>
                    <a:pt x="511" y="263"/>
                  </a:lnTo>
                  <a:cubicBezTo>
                    <a:pt x="503" y="263"/>
                    <a:pt x="498" y="268"/>
                    <a:pt x="498" y="275"/>
                  </a:cubicBezTo>
                  <a:lnTo>
                    <a:pt x="498" y="275"/>
                  </a:lnTo>
                  <a:cubicBezTo>
                    <a:pt x="498" y="283"/>
                    <a:pt x="503" y="288"/>
                    <a:pt x="511" y="288"/>
                  </a:cubicBezTo>
                  <a:lnTo>
                    <a:pt x="550" y="288"/>
                  </a:lnTo>
                  <a:lnTo>
                    <a:pt x="550" y="288"/>
                  </a:lnTo>
                  <a:cubicBezTo>
                    <a:pt x="564" y="288"/>
                    <a:pt x="576" y="277"/>
                    <a:pt x="576" y="263"/>
                  </a:cubicBezTo>
                  <a:lnTo>
                    <a:pt x="576" y="26"/>
                  </a:lnTo>
                  <a:lnTo>
                    <a:pt x="576" y="26"/>
                  </a:lnTo>
                  <a:cubicBezTo>
                    <a:pt x="576" y="12"/>
                    <a:pt x="564" y="0"/>
                    <a:pt x="550" y="0"/>
                  </a:cubicBezTo>
                  <a:close/>
                  <a:moveTo>
                    <a:pt x="353" y="288"/>
                  </a:moveTo>
                  <a:lnTo>
                    <a:pt x="353" y="288"/>
                  </a:lnTo>
                  <a:cubicBezTo>
                    <a:pt x="346" y="288"/>
                    <a:pt x="340" y="295"/>
                    <a:pt x="340" y="302"/>
                  </a:cubicBezTo>
                  <a:lnTo>
                    <a:pt x="340" y="302"/>
                  </a:lnTo>
                  <a:cubicBezTo>
                    <a:pt x="340" y="309"/>
                    <a:pt x="346" y="315"/>
                    <a:pt x="353" y="315"/>
                  </a:cubicBezTo>
                  <a:lnTo>
                    <a:pt x="353" y="315"/>
                  </a:lnTo>
                  <a:cubicBezTo>
                    <a:pt x="361" y="315"/>
                    <a:pt x="366" y="309"/>
                    <a:pt x="366" y="302"/>
                  </a:cubicBezTo>
                  <a:lnTo>
                    <a:pt x="366" y="302"/>
                  </a:lnTo>
                  <a:cubicBezTo>
                    <a:pt x="366" y="295"/>
                    <a:pt x="361" y="288"/>
                    <a:pt x="353" y="288"/>
                  </a:cubicBezTo>
                  <a:close/>
                  <a:moveTo>
                    <a:pt x="118" y="131"/>
                  </a:moveTo>
                  <a:lnTo>
                    <a:pt x="118" y="131"/>
                  </a:lnTo>
                  <a:cubicBezTo>
                    <a:pt x="111" y="131"/>
                    <a:pt x="105" y="137"/>
                    <a:pt x="105" y="145"/>
                  </a:cubicBezTo>
                  <a:lnTo>
                    <a:pt x="105" y="145"/>
                  </a:lnTo>
                  <a:cubicBezTo>
                    <a:pt x="105" y="151"/>
                    <a:pt x="111" y="158"/>
                    <a:pt x="118" y="158"/>
                  </a:cubicBezTo>
                  <a:lnTo>
                    <a:pt x="118" y="158"/>
                  </a:lnTo>
                  <a:cubicBezTo>
                    <a:pt x="125" y="158"/>
                    <a:pt x="131" y="151"/>
                    <a:pt x="131" y="145"/>
                  </a:cubicBezTo>
                  <a:lnTo>
                    <a:pt x="131" y="145"/>
                  </a:lnTo>
                  <a:cubicBezTo>
                    <a:pt x="131" y="137"/>
                    <a:pt x="125" y="131"/>
                    <a:pt x="118" y="131"/>
                  </a:cubicBezTo>
                  <a:close/>
                  <a:moveTo>
                    <a:pt x="216" y="195"/>
                  </a:moveTo>
                  <a:lnTo>
                    <a:pt x="216" y="195"/>
                  </a:lnTo>
                  <a:cubicBezTo>
                    <a:pt x="216" y="198"/>
                    <a:pt x="217" y="200"/>
                    <a:pt x="218" y="201"/>
                  </a:cubicBezTo>
                  <a:lnTo>
                    <a:pt x="218" y="201"/>
                  </a:lnTo>
                  <a:cubicBezTo>
                    <a:pt x="219" y="203"/>
                    <a:pt x="220" y="205"/>
                    <a:pt x="222" y="206"/>
                  </a:cubicBezTo>
                  <a:lnTo>
                    <a:pt x="222" y="206"/>
                  </a:lnTo>
                  <a:cubicBezTo>
                    <a:pt x="223" y="207"/>
                    <a:pt x="225" y="208"/>
                    <a:pt x="227" y="208"/>
                  </a:cubicBezTo>
                  <a:lnTo>
                    <a:pt x="227" y="208"/>
                  </a:lnTo>
                  <a:cubicBezTo>
                    <a:pt x="228" y="209"/>
                    <a:pt x="229" y="209"/>
                    <a:pt x="230" y="209"/>
                  </a:cubicBezTo>
                  <a:lnTo>
                    <a:pt x="230" y="181"/>
                  </a:lnTo>
                  <a:lnTo>
                    <a:pt x="230" y="181"/>
                  </a:lnTo>
                  <a:cubicBezTo>
                    <a:pt x="226" y="181"/>
                    <a:pt x="223" y="182"/>
                    <a:pt x="220" y="184"/>
                  </a:cubicBezTo>
                  <a:lnTo>
                    <a:pt x="220" y="184"/>
                  </a:lnTo>
                  <a:cubicBezTo>
                    <a:pt x="218" y="186"/>
                    <a:pt x="216" y="190"/>
                    <a:pt x="216" y="195"/>
                  </a:cubicBezTo>
                  <a:close/>
                </a:path>
              </a:pathLst>
            </a:custGeom>
            <a:solidFill>
              <a:schemeClr val="tx1"/>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4" name="Freeform 179">
              <a:extLst>
                <a:ext uri="{FF2B5EF4-FFF2-40B4-BE49-F238E27FC236}">
                  <a16:creationId xmlns:a16="http://schemas.microsoft.com/office/drawing/2014/main" id="{BAA5A944-0D50-CEDB-38CD-008F17CD9D3F}"/>
                </a:ext>
              </a:extLst>
            </p:cNvPr>
            <p:cNvSpPr>
              <a:spLocks noChangeArrowheads="1"/>
            </p:cNvSpPr>
            <p:nvPr/>
          </p:nvSpPr>
          <p:spPr bwMode="auto">
            <a:xfrm>
              <a:off x="3339656" y="6814542"/>
              <a:ext cx="188260" cy="2691871"/>
            </a:xfrm>
            <a:custGeom>
              <a:avLst/>
              <a:gdLst>
                <a:gd name="T0" fmla="*/ 81 w 82"/>
                <a:gd name="T1" fmla="*/ 2160 h 2161"/>
                <a:gd name="T2" fmla="*/ 0 w 82"/>
                <a:gd name="T3" fmla="*/ 2160 h 2161"/>
                <a:gd name="T4" fmla="*/ 0 w 82"/>
                <a:gd name="T5" fmla="*/ 0 h 2161"/>
                <a:gd name="T6" fmla="*/ 81 w 82"/>
                <a:gd name="T7" fmla="*/ 0 h 2161"/>
                <a:gd name="T8" fmla="*/ 81 w 82"/>
                <a:gd name="T9" fmla="*/ 2160 h 2161"/>
              </a:gdLst>
              <a:ahLst/>
              <a:cxnLst>
                <a:cxn ang="0">
                  <a:pos x="T0" y="T1"/>
                </a:cxn>
                <a:cxn ang="0">
                  <a:pos x="T2" y="T3"/>
                </a:cxn>
                <a:cxn ang="0">
                  <a:pos x="T4" y="T5"/>
                </a:cxn>
                <a:cxn ang="0">
                  <a:pos x="T6" y="T7"/>
                </a:cxn>
                <a:cxn ang="0">
                  <a:pos x="T8" y="T9"/>
                </a:cxn>
              </a:cxnLst>
              <a:rect l="0" t="0" r="r" b="b"/>
              <a:pathLst>
                <a:path w="82" h="2161">
                  <a:moveTo>
                    <a:pt x="81" y="2160"/>
                  </a:moveTo>
                  <a:lnTo>
                    <a:pt x="0" y="2160"/>
                  </a:lnTo>
                  <a:lnTo>
                    <a:pt x="0" y="0"/>
                  </a:lnTo>
                  <a:lnTo>
                    <a:pt x="81" y="0"/>
                  </a:lnTo>
                  <a:lnTo>
                    <a:pt x="81" y="2160"/>
                  </a:lnTo>
                </a:path>
              </a:pathLst>
            </a:custGeom>
            <a:solidFill>
              <a:schemeClr val="accent3"/>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5" name="Freeform 180">
              <a:extLst>
                <a:ext uri="{FF2B5EF4-FFF2-40B4-BE49-F238E27FC236}">
                  <a16:creationId xmlns:a16="http://schemas.microsoft.com/office/drawing/2014/main" id="{89BAEEA1-1372-FA36-D8AB-DFCB7B62614E}"/>
                </a:ext>
              </a:extLst>
            </p:cNvPr>
            <p:cNvSpPr>
              <a:spLocks noChangeArrowheads="1"/>
            </p:cNvSpPr>
            <p:nvPr/>
          </p:nvSpPr>
          <p:spPr bwMode="auto">
            <a:xfrm>
              <a:off x="17990087" y="8907127"/>
              <a:ext cx="104381" cy="2691873"/>
            </a:xfrm>
            <a:custGeom>
              <a:avLst/>
              <a:gdLst>
                <a:gd name="T0" fmla="*/ 82 w 83"/>
                <a:gd name="T1" fmla="*/ 2160 h 2161"/>
                <a:gd name="T2" fmla="*/ 0 w 83"/>
                <a:gd name="T3" fmla="*/ 2160 h 2161"/>
                <a:gd name="T4" fmla="*/ 0 w 83"/>
                <a:gd name="T5" fmla="*/ 0 h 2161"/>
                <a:gd name="T6" fmla="*/ 82 w 83"/>
                <a:gd name="T7" fmla="*/ 0 h 2161"/>
                <a:gd name="T8" fmla="*/ 82 w 83"/>
                <a:gd name="T9" fmla="*/ 2160 h 2161"/>
              </a:gdLst>
              <a:ahLst/>
              <a:cxnLst>
                <a:cxn ang="0">
                  <a:pos x="T0" y="T1"/>
                </a:cxn>
                <a:cxn ang="0">
                  <a:pos x="T2" y="T3"/>
                </a:cxn>
                <a:cxn ang="0">
                  <a:pos x="T4" y="T5"/>
                </a:cxn>
                <a:cxn ang="0">
                  <a:pos x="T6" y="T7"/>
                </a:cxn>
                <a:cxn ang="0">
                  <a:pos x="T8" y="T9"/>
                </a:cxn>
              </a:cxnLst>
              <a:rect l="0" t="0" r="r" b="b"/>
              <a:pathLst>
                <a:path w="83" h="2161">
                  <a:moveTo>
                    <a:pt x="82" y="2160"/>
                  </a:moveTo>
                  <a:lnTo>
                    <a:pt x="0" y="2160"/>
                  </a:lnTo>
                  <a:lnTo>
                    <a:pt x="0" y="0"/>
                  </a:lnTo>
                  <a:lnTo>
                    <a:pt x="82" y="0"/>
                  </a:lnTo>
                  <a:lnTo>
                    <a:pt x="82" y="2160"/>
                  </a:lnTo>
                </a:path>
              </a:pathLst>
            </a:custGeom>
            <a:solidFill>
              <a:schemeClr val="accent2"/>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6" name="Freeform 252">
              <a:extLst>
                <a:ext uri="{FF2B5EF4-FFF2-40B4-BE49-F238E27FC236}">
                  <a16:creationId xmlns:a16="http://schemas.microsoft.com/office/drawing/2014/main" id="{3F54CC48-837B-7A64-F878-FE4ADEED0FB7}"/>
                </a:ext>
              </a:extLst>
            </p:cNvPr>
            <p:cNvSpPr>
              <a:spLocks noChangeArrowheads="1"/>
            </p:cNvSpPr>
            <p:nvPr/>
          </p:nvSpPr>
          <p:spPr bwMode="auto">
            <a:xfrm>
              <a:off x="16012385" y="4067248"/>
              <a:ext cx="104381" cy="2691873"/>
            </a:xfrm>
            <a:custGeom>
              <a:avLst/>
              <a:gdLst>
                <a:gd name="T0" fmla="*/ 82 w 83"/>
                <a:gd name="T1" fmla="*/ 2161 h 2162"/>
                <a:gd name="T2" fmla="*/ 0 w 83"/>
                <a:gd name="T3" fmla="*/ 2161 h 2162"/>
                <a:gd name="T4" fmla="*/ 0 w 83"/>
                <a:gd name="T5" fmla="*/ 0 h 2162"/>
                <a:gd name="T6" fmla="*/ 82 w 83"/>
                <a:gd name="T7" fmla="*/ 0 h 2162"/>
                <a:gd name="T8" fmla="*/ 82 w 83"/>
                <a:gd name="T9" fmla="*/ 2161 h 2162"/>
              </a:gdLst>
              <a:ahLst/>
              <a:cxnLst>
                <a:cxn ang="0">
                  <a:pos x="T0" y="T1"/>
                </a:cxn>
                <a:cxn ang="0">
                  <a:pos x="T2" y="T3"/>
                </a:cxn>
                <a:cxn ang="0">
                  <a:pos x="T4" y="T5"/>
                </a:cxn>
                <a:cxn ang="0">
                  <a:pos x="T6" y="T7"/>
                </a:cxn>
                <a:cxn ang="0">
                  <a:pos x="T8" y="T9"/>
                </a:cxn>
              </a:cxnLst>
              <a:rect l="0" t="0" r="r" b="b"/>
              <a:pathLst>
                <a:path w="83" h="2162">
                  <a:moveTo>
                    <a:pt x="82" y="2161"/>
                  </a:moveTo>
                  <a:lnTo>
                    <a:pt x="0" y="2161"/>
                  </a:lnTo>
                  <a:lnTo>
                    <a:pt x="0" y="0"/>
                  </a:lnTo>
                  <a:lnTo>
                    <a:pt x="82" y="0"/>
                  </a:lnTo>
                  <a:lnTo>
                    <a:pt x="82" y="2161"/>
                  </a:lnTo>
                </a:path>
              </a:pathLst>
            </a:custGeom>
            <a:solidFill>
              <a:schemeClr val="accent1"/>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7" name="Freeform 253">
              <a:extLst>
                <a:ext uri="{FF2B5EF4-FFF2-40B4-BE49-F238E27FC236}">
                  <a16:creationId xmlns:a16="http://schemas.microsoft.com/office/drawing/2014/main" id="{E0973086-82F8-B707-479F-99FA2892F119}"/>
                </a:ext>
              </a:extLst>
            </p:cNvPr>
            <p:cNvSpPr>
              <a:spLocks noChangeArrowheads="1"/>
            </p:cNvSpPr>
            <p:nvPr/>
          </p:nvSpPr>
          <p:spPr bwMode="auto">
            <a:xfrm>
              <a:off x="9315663" y="9407046"/>
              <a:ext cx="719661" cy="719668"/>
            </a:xfrm>
            <a:custGeom>
              <a:avLst/>
              <a:gdLst>
                <a:gd name="T0" fmla="*/ 289 w 579"/>
                <a:gd name="T1" fmla="*/ 498 h 578"/>
                <a:gd name="T2" fmla="*/ 79 w 579"/>
                <a:gd name="T3" fmla="*/ 289 h 578"/>
                <a:gd name="T4" fmla="*/ 289 w 579"/>
                <a:gd name="T5" fmla="*/ 79 h 578"/>
                <a:gd name="T6" fmla="*/ 499 w 579"/>
                <a:gd name="T7" fmla="*/ 289 h 578"/>
                <a:gd name="T8" fmla="*/ 289 w 579"/>
                <a:gd name="T9" fmla="*/ 53 h 578"/>
                <a:gd name="T10" fmla="*/ 53 w 579"/>
                <a:gd name="T11" fmla="*/ 289 h 578"/>
                <a:gd name="T12" fmla="*/ 289 w 579"/>
                <a:gd name="T13" fmla="*/ 525 h 578"/>
                <a:gd name="T14" fmla="*/ 525 w 579"/>
                <a:gd name="T15" fmla="*/ 289 h 578"/>
                <a:gd name="T16" fmla="*/ 289 w 579"/>
                <a:gd name="T17" fmla="*/ 53 h 578"/>
                <a:gd name="T18" fmla="*/ 289 w 579"/>
                <a:gd name="T19" fmla="*/ 551 h 578"/>
                <a:gd name="T20" fmla="*/ 26 w 579"/>
                <a:gd name="T21" fmla="*/ 289 h 578"/>
                <a:gd name="T22" fmla="*/ 289 w 579"/>
                <a:gd name="T23" fmla="*/ 26 h 578"/>
                <a:gd name="T24" fmla="*/ 551 w 579"/>
                <a:gd name="T25" fmla="*/ 289 h 578"/>
                <a:gd name="T26" fmla="*/ 289 w 579"/>
                <a:gd name="T27" fmla="*/ 0 h 578"/>
                <a:gd name="T28" fmla="*/ 0 w 579"/>
                <a:gd name="T29" fmla="*/ 289 h 578"/>
                <a:gd name="T30" fmla="*/ 289 w 579"/>
                <a:gd name="T31" fmla="*/ 577 h 578"/>
                <a:gd name="T32" fmla="*/ 578 w 579"/>
                <a:gd name="T33" fmla="*/ 289 h 578"/>
                <a:gd name="T34" fmla="*/ 289 w 579"/>
                <a:gd name="T35" fmla="*/ 0 h 578"/>
                <a:gd name="T36" fmla="*/ 289 w 579"/>
                <a:gd name="T37" fmla="*/ 315 h 578"/>
                <a:gd name="T38" fmla="*/ 263 w 579"/>
                <a:gd name="T39" fmla="*/ 289 h 578"/>
                <a:gd name="T40" fmla="*/ 289 w 579"/>
                <a:gd name="T41" fmla="*/ 262 h 578"/>
                <a:gd name="T42" fmla="*/ 315 w 579"/>
                <a:gd name="T43" fmla="*/ 289 h 578"/>
                <a:gd name="T44" fmla="*/ 381 w 579"/>
                <a:gd name="T45" fmla="*/ 276 h 578"/>
                <a:gd name="T46" fmla="*/ 340 w 579"/>
                <a:gd name="T47" fmla="*/ 276 h 578"/>
                <a:gd name="T48" fmla="*/ 302 w 579"/>
                <a:gd name="T49" fmla="*/ 144 h 578"/>
                <a:gd name="T50" fmla="*/ 289 w 579"/>
                <a:gd name="T51" fmla="*/ 131 h 578"/>
                <a:gd name="T52" fmla="*/ 276 w 579"/>
                <a:gd name="T53" fmla="*/ 144 h 578"/>
                <a:gd name="T54" fmla="*/ 276 w 579"/>
                <a:gd name="T55" fmla="*/ 238 h 578"/>
                <a:gd name="T56" fmla="*/ 236 w 579"/>
                <a:gd name="T57" fmla="*/ 289 h 578"/>
                <a:gd name="T58" fmla="*/ 289 w 579"/>
                <a:gd name="T59" fmla="*/ 341 h 578"/>
                <a:gd name="T60" fmla="*/ 381 w 579"/>
                <a:gd name="T61" fmla="*/ 302 h 578"/>
                <a:gd name="T62" fmla="*/ 394 w 579"/>
                <a:gd name="T63" fmla="*/ 289 h 578"/>
                <a:gd name="T64" fmla="*/ 381 w 579"/>
                <a:gd name="T65" fmla="*/ 27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9" h="578">
                  <a:moveTo>
                    <a:pt x="289" y="498"/>
                  </a:moveTo>
                  <a:lnTo>
                    <a:pt x="289" y="498"/>
                  </a:lnTo>
                  <a:cubicBezTo>
                    <a:pt x="173" y="498"/>
                    <a:pt x="79" y="405"/>
                    <a:pt x="79" y="289"/>
                  </a:cubicBezTo>
                  <a:lnTo>
                    <a:pt x="79" y="289"/>
                  </a:lnTo>
                  <a:cubicBezTo>
                    <a:pt x="79" y="173"/>
                    <a:pt x="173" y="79"/>
                    <a:pt x="289" y="79"/>
                  </a:cubicBezTo>
                  <a:lnTo>
                    <a:pt x="289" y="79"/>
                  </a:lnTo>
                  <a:cubicBezTo>
                    <a:pt x="405" y="79"/>
                    <a:pt x="499" y="173"/>
                    <a:pt x="499" y="289"/>
                  </a:cubicBezTo>
                  <a:lnTo>
                    <a:pt x="499" y="289"/>
                  </a:lnTo>
                  <a:cubicBezTo>
                    <a:pt x="499" y="405"/>
                    <a:pt x="405" y="498"/>
                    <a:pt x="289" y="498"/>
                  </a:cubicBezTo>
                  <a:close/>
                  <a:moveTo>
                    <a:pt x="289" y="53"/>
                  </a:moveTo>
                  <a:lnTo>
                    <a:pt x="289" y="53"/>
                  </a:lnTo>
                  <a:cubicBezTo>
                    <a:pt x="159" y="53"/>
                    <a:pt x="53" y="158"/>
                    <a:pt x="53" y="289"/>
                  </a:cubicBezTo>
                  <a:lnTo>
                    <a:pt x="53" y="289"/>
                  </a:lnTo>
                  <a:cubicBezTo>
                    <a:pt x="53" y="419"/>
                    <a:pt x="159" y="525"/>
                    <a:pt x="289" y="525"/>
                  </a:cubicBezTo>
                  <a:lnTo>
                    <a:pt x="289" y="525"/>
                  </a:lnTo>
                  <a:cubicBezTo>
                    <a:pt x="419" y="525"/>
                    <a:pt x="525" y="419"/>
                    <a:pt x="525" y="289"/>
                  </a:cubicBezTo>
                  <a:lnTo>
                    <a:pt x="525" y="289"/>
                  </a:lnTo>
                  <a:cubicBezTo>
                    <a:pt x="525" y="158"/>
                    <a:pt x="419" y="53"/>
                    <a:pt x="289" y="53"/>
                  </a:cubicBezTo>
                  <a:close/>
                  <a:moveTo>
                    <a:pt x="289" y="551"/>
                  </a:moveTo>
                  <a:lnTo>
                    <a:pt x="289" y="551"/>
                  </a:lnTo>
                  <a:cubicBezTo>
                    <a:pt x="144" y="551"/>
                    <a:pt x="26" y="433"/>
                    <a:pt x="26" y="289"/>
                  </a:cubicBezTo>
                  <a:lnTo>
                    <a:pt x="26" y="289"/>
                  </a:lnTo>
                  <a:cubicBezTo>
                    <a:pt x="26" y="144"/>
                    <a:pt x="144" y="26"/>
                    <a:pt x="289" y="26"/>
                  </a:cubicBezTo>
                  <a:lnTo>
                    <a:pt x="289" y="26"/>
                  </a:lnTo>
                  <a:cubicBezTo>
                    <a:pt x="434" y="26"/>
                    <a:pt x="551" y="144"/>
                    <a:pt x="551" y="289"/>
                  </a:cubicBezTo>
                  <a:lnTo>
                    <a:pt x="551" y="289"/>
                  </a:lnTo>
                  <a:cubicBezTo>
                    <a:pt x="551" y="433"/>
                    <a:pt x="434" y="551"/>
                    <a:pt x="289" y="551"/>
                  </a:cubicBezTo>
                  <a:close/>
                  <a:moveTo>
                    <a:pt x="289" y="0"/>
                  </a:moveTo>
                  <a:lnTo>
                    <a:pt x="289" y="0"/>
                  </a:lnTo>
                  <a:cubicBezTo>
                    <a:pt x="129" y="0"/>
                    <a:pt x="0" y="129"/>
                    <a:pt x="0" y="289"/>
                  </a:cubicBezTo>
                  <a:lnTo>
                    <a:pt x="0" y="289"/>
                  </a:lnTo>
                  <a:cubicBezTo>
                    <a:pt x="0" y="448"/>
                    <a:pt x="129" y="577"/>
                    <a:pt x="289" y="577"/>
                  </a:cubicBezTo>
                  <a:lnTo>
                    <a:pt x="289" y="577"/>
                  </a:lnTo>
                  <a:cubicBezTo>
                    <a:pt x="449" y="577"/>
                    <a:pt x="578" y="448"/>
                    <a:pt x="578" y="289"/>
                  </a:cubicBezTo>
                  <a:lnTo>
                    <a:pt x="578" y="289"/>
                  </a:lnTo>
                  <a:cubicBezTo>
                    <a:pt x="578" y="129"/>
                    <a:pt x="449" y="0"/>
                    <a:pt x="289" y="0"/>
                  </a:cubicBezTo>
                  <a:close/>
                  <a:moveTo>
                    <a:pt x="289" y="315"/>
                  </a:moveTo>
                  <a:lnTo>
                    <a:pt x="289" y="315"/>
                  </a:lnTo>
                  <a:cubicBezTo>
                    <a:pt x="274" y="315"/>
                    <a:pt x="263" y="303"/>
                    <a:pt x="263" y="289"/>
                  </a:cubicBezTo>
                  <a:lnTo>
                    <a:pt x="263" y="289"/>
                  </a:lnTo>
                  <a:cubicBezTo>
                    <a:pt x="263" y="274"/>
                    <a:pt x="274" y="262"/>
                    <a:pt x="289" y="262"/>
                  </a:cubicBezTo>
                  <a:lnTo>
                    <a:pt x="289" y="262"/>
                  </a:lnTo>
                  <a:cubicBezTo>
                    <a:pt x="304" y="262"/>
                    <a:pt x="315" y="274"/>
                    <a:pt x="315" y="289"/>
                  </a:cubicBezTo>
                  <a:lnTo>
                    <a:pt x="315" y="289"/>
                  </a:lnTo>
                  <a:cubicBezTo>
                    <a:pt x="315" y="303"/>
                    <a:pt x="304" y="315"/>
                    <a:pt x="289" y="315"/>
                  </a:cubicBezTo>
                  <a:close/>
                  <a:moveTo>
                    <a:pt x="381" y="276"/>
                  </a:moveTo>
                  <a:lnTo>
                    <a:pt x="340" y="276"/>
                  </a:lnTo>
                  <a:lnTo>
                    <a:pt x="340" y="276"/>
                  </a:lnTo>
                  <a:cubicBezTo>
                    <a:pt x="335" y="257"/>
                    <a:pt x="320" y="243"/>
                    <a:pt x="302" y="238"/>
                  </a:cubicBezTo>
                  <a:lnTo>
                    <a:pt x="302" y="144"/>
                  </a:lnTo>
                  <a:lnTo>
                    <a:pt x="302" y="144"/>
                  </a:lnTo>
                  <a:cubicBezTo>
                    <a:pt x="302" y="137"/>
                    <a:pt x="296" y="131"/>
                    <a:pt x="289" y="131"/>
                  </a:cubicBezTo>
                  <a:lnTo>
                    <a:pt x="289" y="131"/>
                  </a:lnTo>
                  <a:cubicBezTo>
                    <a:pt x="282" y="131"/>
                    <a:pt x="276" y="137"/>
                    <a:pt x="276" y="144"/>
                  </a:cubicBezTo>
                  <a:lnTo>
                    <a:pt x="276" y="238"/>
                  </a:lnTo>
                  <a:lnTo>
                    <a:pt x="276" y="238"/>
                  </a:lnTo>
                  <a:cubicBezTo>
                    <a:pt x="254" y="244"/>
                    <a:pt x="236" y="264"/>
                    <a:pt x="236" y="289"/>
                  </a:cubicBezTo>
                  <a:lnTo>
                    <a:pt x="236" y="289"/>
                  </a:lnTo>
                  <a:cubicBezTo>
                    <a:pt x="236" y="317"/>
                    <a:pt x="260" y="341"/>
                    <a:pt x="289" y="341"/>
                  </a:cubicBezTo>
                  <a:lnTo>
                    <a:pt x="289" y="341"/>
                  </a:lnTo>
                  <a:cubicBezTo>
                    <a:pt x="313" y="341"/>
                    <a:pt x="334" y="324"/>
                    <a:pt x="340" y="302"/>
                  </a:cubicBezTo>
                  <a:lnTo>
                    <a:pt x="381" y="302"/>
                  </a:lnTo>
                  <a:lnTo>
                    <a:pt x="381" y="302"/>
                  </a:lnTo>
                  <a:cubicBezTo>
                    <a:pt x="388" y="302"/>
                    <a:pt x="394" y="296"/>
                    <a:pt x="394" y="289"/>
                  </a:cubicBezTo>
                  <a:lnTo>
                    <a:pt x="394" y="289"/>
                  </a:lnTo>
                  <a:cubicBezTo>
                    <a:pt x="394" y="281"/>
                    <a:pt x="388" y="276"/>
                    <a:pt x="381" y="276"/>
                  </a:cubicBezTo>
                  <a:close/>
                </a:path>
              </a:pathLst>
            </a:custGeom>
            <a:solidFill>
              <a:schemeClr val="tx1"/>
            </a:solidFill>
            <a:ln>
              <a:noFill/>
            </a:ln>
            <a:effectLst/>
          </p:spPr>
          <p:txBody>
            <a:bodyPr wrap="none" anchor="ctr"/>
            <a:lstStyle/>
            <a:p>
              <a:pPr defTabSz="914377">
                <a:defRPr/>
              </a:pPr>
              <a:endParaRPr lang="en-US" sz="6531">
                <a:solidFill>
                  <a:prstClr val="black"/>
                </a:solidFill>
                <a:latin typeface="Calibri" panose="020F0502020204030204"/>
              </a:endParaRPr>
            </a:p>
          </p:txBody>
        </p:sp>
        <p:sp>
          <p:nvSpPr>
            <p:cNvPr id="158" name="TextBox 157">
              <a:extLst>
                <a:ext uri="{FF2B5EF4-FFF2-40B4-BE49-F238E27FC236}">
                  <a16:creationId xmlns:a16="http://schemas.microsoft.com/office/drawing/2014/main" id="{256AB93F-7F2F-B6BF-3B84-F52541500643}"/>
                </a:ext>
              </a:extLst>
            </p:cNvPr>
            <p:cNvSpPr txBox="1"/>
            <p:nvPr/>
          </p:nvSpPr>
          <p:spPr>
            <a:xfrm>
              <a:off x="3339656" y="6015224"/>
              <a:ext cx="5019528" cy="2144963"/>
            </a:xfrm>
            <a:prstGeom prst="rect">
              <a:avLst/>
            </a:prstGeom>
            <a:noFill/>
          </p:spPr>
          <p:txBody>
            <a:bodyPr wrap="none" rtlCol="0" anchor="b">
              <a:spAutoFit/>
            </a:bodyPr>
            <a:lstStyle/>
            <a:p>
              <a:pPr defTabSz="914377">
                <a:lnSpc>
                  <a:spcPts val="4320"/>
                </a:lnSpc>
                <a:defRPr/>
              </a:pPr>
              <a:r>
                <a:rPr lang="en-US" sz="1400" b="1" dirty="0">
                  <a:solidFill>
                    <a:srgbClr val="0070C0"/>
                  </a:solidFill>
                  <a:latin typeface="Poppins" pitchFamily="2" charset="77"/>
                  <a:cs typeface="Poppins" pitchFamily="2" charset="77"/>
                </a:rPr>
                <a:t>INNOVATION</a:t>
              </a:r>
            </a:p>
          </p:txBody>
        </p:sp>
        <p:sp>
          <p:nvSpPr>
            <p:cNvPr id="159" name="TextBox 158">
              <a:extLst>
                <a:ext uri="{FF2B5EF4-FFF2-40B4-BE49-F238E27FC236}">
                  <a16:creationId xmlns:a16="http://schemas.microsoft.com/office/drawing/2014/main" id="{4B851BFB-C6CE-1DB1-AD2F-B5A9A2EB6775}"/>
                </a:ext>
              </a:extLst>
            </p:cNvPr>
            <p:cNvSpPr txBox="1"/>
            <p:nvPr/>
          </p:nvSpPr>
          <p:spPr>
            <a:xfrm>
              <a:off x="16012383" y="3495002"/>
              <a:ext cx="7050756" cy="2144963"/>
            </a:xfrm>
            <a:prstGeom prst="rect">
              <a:avLst/>
            </a:prstGeom>
            <a:noFill/>
          </p:spPr>
          <p:txBody>
            <a:bodyPr wrap="none" rtlCol="0" anchor="b">
              <a:spAutoFit/>
            </a:bodyPr>
            <a:lstStyle/>
            <a:p>
              <a:pPr defTabSz="914377">
                <a:lnSpc>
                  <a:spcPts val="4320"/>
                </a:lnSpc>
                <a:defRPr/>
              </a:pPr>
              <a:r>
                <a:rPr lang="en-US" sz="1400" b="1" dirty="0">
                  <a:solidFill>
                    <a:srgbClr val="0070C0"/>
                  </a:solidFill>
                  <a:latin typeface="Poppins" pitchFamily="2" charset="77"/>
                  <a:cs typeface="Poppins" pitchFamily="2" charset="77"/>
                </a:rPr>
                <a:t>TOP PUBLICATIONS</a:t>
              </a:r>
            </a:p>
          </p:txBody>
        </p:sp>
        <p:sp>
          <p:nvSpPr>
            <p:cNvPr id="160" name="TextBox 159">
              <a:extLst>
                <a:ext uri="{FF2B5EF4-FFF2-40B4-BE49-F238E27FC236}">
                  <a16:creationId xmlns:a16="http://schemas.microsoft.com/office/drawing/2014/main" id="{ADDB70D8-ACB5-9B0D-89CE-6974DFDC450A}"/>
                </a:ext>
              </a:extLst>
            </p:cNvPr>
            <p:cNvSpPr txBox="1"/>
            <p:nvPr/>
          </p:nvSpPr>
          <p:spPr>
            <a:xfrm>
              <a:off x="18042281" y="8162869"/>
              <a:ext cx="3669357" cy="2144963"/>
            </a:xfrm>
            <a:prstGeom prst="rect">
              <a:avLst/>
            </a:prstGeom>
            <a:noFill/>
          </p:spPr>
          <p:txBody>
            <a:bodyPr wrap="none" rtlCol="0" anchor="b">
              <a:spAutoFit/>
            </a:bodyPr>
            <a:lstStyle/>
            <a:p>
              <a:pPr defTabSz="914377">
                <a:lnSpc>
                  <a:spcPts val="4320"/>
                </a:lnSpc>
                <a:defRPr/>
              </a:pPr>
              <a:r>
                <a:rPr lang="en-US" sz="1400" b="1" dirty="0">
                  <a:solidFill>
                    <a:srgbClr val="0070C0"/>
                  </a:solidFill>
                  <a:latin typeface="Poppins" pitchFamily="2" charset="77"/>
                  <a:cs typeface="Poppins" pitchFamily="2" charset="77"/>
                </a:rPr>
                <a:t>PATENTS</a:t>
              </a:r>
            </a:p>
          </p:txBody>
        </p:sp>
      </p:grpSp>
      <p:grpSp>
        <p:nvGrpSpPr>
          <p:cNvPr id="162" name="Group 161">
            <a:extLst>
              <a:ext uri="{FF2B5EF4-FFF2-40B4-BE49-F238E27FC236}">
                <a16:creationId xmlns:a16="http://schemas.microsoft.com/office/drawing/2014/main" id="{E625FAB7-DBED-3AF0-C8F4-410015E944C9}"/>
              </a:ext>
            </a:extLst>
          </p:cNvPr>
          <p:cNvGrpSpPr/>
          <p:nvPr/>
        </p:nvGrpSpPr>
        <p:grpSpPr>
          <a:xfrm>
            <a:off x="4137759" y="5096423"/>
            <a:ext cx="4851400" cy="1714037"/>
            <a:chOff x="7843860" y="3940859"/>
            <a:chExt cx="15769294" cy="8699309"/>
          </a:xfrm>
        </p:grpSpPr>
        <p:sp>
          <p:nvSpPr>
            <p:cNvPr id="163" name="Freeform 5">
              <a:extLst>
                <a:ext uri="{FF2B5EF4-FFF2-40B4-BE49-F238E27FC236}">
                  <a16:creationId xmlns:a16="http://schemas.microsoft.com/office/drawing/2014/main" id="{64F090F5-738E-6B31-5EAB-BA8BBFEA5383}"/>
                </a:ext>
              </a:extLst>
            </p:cNvPr>
            <p:cNvSpPr>
              <a:spLocks noEditPoints="1"/>
            </p:cNvSpPr>
            <p:nvPr/>
          </p:nvSpPr>
          <p:spPr bwMode="auto">
            <a:xfrm>
              <a:off x="7843860" y="6748904"/>
              <a:ext cx="15769294" cy="5891264"/>
            </a:xfrm>
            <a:custGeom>
              <a:avLst/>
              <a:gdLst>
                <a:gd name="T0" fmla="*/ 2130 w 2142"/>
                <a:gd name="T1" fmla="*/ 268 h 582"/>
                <a:gd name="T2" fmla="*/ 2000 w 2142"/>
                <a:gd name="T3" fmla="*/ 124 h 582"/>
                <a:gd name="T4" fmla="*/ 1909 w 2142"/>
                <a:gd name="T5" fmla="*/ 23 h 582"/>
                <a:gd name="T6" fmla="*/ 1850 w 2142"/>
                <a:gd name="T7" fmla="*/ 45 h 582"/>
                <a:gd name="T8" fmla="*/ 1850 w 2142"/>
                <a:gd name="T9" fmla="*/ 265 h 582"/>
                <a:gd name="T10" fmla="*/ 253 w 2142"/>
                <a:gd name="T11" fmla="*/ 265 h 582"/>
                <a:gd name="T12" fmla="*/ 45 w 2142"/>
                <a:gd name="T13" fmla="*/ 74 h 582"/>
                <a:gd name="T14" fmla="*/ 9 w 2142"/>
                <a:gd name="T15" fmla="*/ 99 h 582"/>
                <a:gd name="T16" fmla="*/ 69 w 2142"/>
                <a:gd name="T17" fmla="*/ 246 h 582"/>
                <a:gd name="T18" fmla="*/ 73 w 2142"/>
                <a:gd name="T19" fmla="*/ 341 h 582"/>
                <a:gd name="T20" fmla="*/ 27 w 2142"/>
                <a:gd name="T21" fmla="*/ 484 h 582"/>
                <a:gd name="T22" fmla="*/ 65 w 2142"/>
                <a:gd name="T23" fmla="*/ 506 h 582"/>
                <a:gd name="T24" fmla="*/ 238 w 2142"/>
                <a:gd name="T25" fmla="*/ 317 h 582"/>
                <a:gd name="T26" fmla="*/ 1850 w 2142"/>
                <a:gd name="T27" fmla="*/ 317 h 582"/>
                <a:gd name="T28" fmla="*/ 1850 w 2142"/>
                <a:gd name="T29" fmla="*/ 536 h 582"/>
                <a:gd name="T30" fmla="*/ 1909 w 2142"/>
                <a:gd name="T31" fmla="*/ 559 h 582"/>
                <a:gd name="T32" fmla="*/ 2000 w 2142"/>
                <a:gd name="T33" fmla="*/ 457 h 582"/>
                <a:gd name="T34" fmla="*/ 2130 w 2142"/>
                <a:gd name="T35" fmla="*/ 313 h 582"/>
                <a:gd name="T36" fmla="*/ 2130 w 2142"/>
                <a:gd name="T37" fmla="*/ 268 h 582"/>
                <a:gd name="T38" fmla="*/ 1997 w 2142"/>
                <a:gd name="T39" fmla="*/ 228 h 582"/>
                <a:gd name="T40" fmla="*/ 1969 w 2142"/>
                <a:gd name="T41" fmla="*/ 200 h 582"/>
                <a:gd name="T42" fmla="*/ 1997 w 2142"/>
                <a:gd name="T43" fmla="*/ 172 h 582"/>
                <a:gd name="T44" fmla="*/ 2026 w 2142"/>
                <a:gd name="T45" fmla="*/ 200 h 582"/>
                <a:gd name="T46" fmla="*/ 1997 w 2142"/>
                <a:gd name="T47" fmla="*/ 22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2" h="582">
                  <a:moveTo>
                    <a:pt x="2130" y="268"/>
                  </a:moveTo>
                  <a:cubicBezTo>
                    <a:pt x="2000" y="124"/>
                    <a:pt x="2000" y="124"/>
                    <a:pt x="2000" y="124"/>
                  </a:cubicBezTo>
                  <a:cubicBezTo>
                    <a:pt x="1909" y="23"/>
                    <a:pt x="1909" y="23"/>
                    <a:pt x="1909" y="23"/>
                  </a:cubicBezTo>
                  <a:cubicBezTo>
                    <a:pt x="1888" y="0"/>
                    <a:pt x="1850" y="15"/>
                    <a:pt x="1850" y="45"/>
                  </a:cubicBezTo>
                  <a:cubicBezTo>
                    <a:pt x="1850" y="265"/>
                    <a:pt x="1850" y="265"/>
                    <a:pt x="1850" y="265"/>
                  </a:cubicBezTo>
                  <a:cubicBezTo>
                    <a:pt x="253" y="265"/>
                    <a:pt x="253" y="265"/>
                    <a:pt x="253" y="265"/>
                  </a:cubicBezTo>
                  <a:cubicBezTo>
                    <a:pt x="45" y="74"/>
                    <a:pt x="45" y="74"/>
                    <a:pt x="45" y="74"/>
                  </a:cubicBezTo>
                  <a:cubicBezTo>
                    <a:pt x="27" y="58"/>
                    <a:pt x="0" y="77"/>
                    <a:pt x="9" y="99"/>
                  </a:cubicBezTo>
                  <a:cubicBezTo>
                    <a:pt x="69" y="246"/>
                    <a:pt x="69" y="246"/>
                    <a:pt x="69" y="246"/>
                  </a:cubicBezTo>
                  <a:cubicBezTo>
                    <a:pt x="81" y="276"/>
                    <a:pt x="83" y="310"/>
                    <a:pt x="73" y="341"/>
                  </a:cubicBezTo>
                  <a:cubicBezTo>
                    <a:pt x="27" y="484"/>
                    <a:pt x="27" y="484"/>
                    <a:pt x="27" y="484"/>
                  </a:cubicBezTo>
                  <a:cubicBezTo>
                    <a:pt x="20" y="507"/>
                    <a:pt x="49" y="523"/>
                    <a:pt x="65" y="506"/>
                  </a:cubicBezTo>
                  <a:cubicBezTo>
                    <a:pt x="238" y="317"/>
                    <a:pt x="238" y="317"/>
                    <a:pt x="238" y="317"/>
                  </a:cubicBezTo>
                  <a:cubicBezTo>
                    <a:pt x="1850" y="317"/>
                    <a:pt x="1850" y="317"/>
                    <a:pt x="1850" y="317"/>
                  </a:cubicBezTo>
                  <a:cubicBezTo>
                    <a:pt x="1850" y="536"/>
                    <a:pt x="1850" y="536"/>
                    <a:pt x="1850" y="536"/>
                  </a:cubicBezTo>
                  <a:cubicBezTo>
                    <a:pt x="1850" y="567"/>
                    <a:pt x="1888" y="582"/>
                    <a:pt x="1909" y="559"/>
                  </a:cubicBezTo>
                  <a:cubicBezTo>
                    <a:pt x="2000" y="457"/>
                    <a:pt x="2000" y="457"/>
                    <a:pt x="2000" y="457"/>
                  </a:cubicBezTo>
                  <a:cubicBezTo>
                    <a:pt x="2130" y="313"/>
                    <a:pt x="2130" y="313"/>
                    <a:pt x="2130" y="313"/>
                  </a:cubicBezTo>
                  <a:cubicBezTo>
                    <a:pt x="2142" y="301"/>
                    <a:pt x="2142" y="281"/>
                    <a:pt x="2130" y="268"/>
                  </a:cubicBezTo>
                  <a:close/>
                  <a:moveTo>
                    <a:pt x="1997" y="228"/>
                  </a:moveTo>
                  <a:cubicBezTo>
                    <a:pt x="1982" y="228"/>
                    <a:pt x="1969" y="216"/>
                    <a:pt x="1969" y="200"/>
                  </a:cubicBezTo>
                  <a:cubicBezTo>
                    <a:pt x="1969" y="184"/>
                    <a:pt x="1982" y="172"/>
                    <a:pt x="1997" y="172"/>
                  </a:cubicBezTo>
                  <a:cubicBezTo>
                    <a:pt x="2013" y="172"/>
                    <a:pt x="2026" y="184"/>
                    <a:pt x="2026" y="200"/>
                  </a:cubicBezTo>
                  <a:cubicBezTo>
                    <a:pt x="2026" y="216"/>
                    <a:pt x="2013" y="228"/>
                    <a:pt x="1997" y="228"/>
                  </a:cubicBezTo>
                  <a:close/>
                </a:path>
              </a:pathLst>
            </a:custGeom>
            <a:solidFill>
              <a:schemeClr val="tx1">
                <a:lumMod val="60000"/>
                <a:lumOff val="40000"/>
              </a:schemeClr>
            </a:solidFill>
            <a:ln>
              <a:noFill/>
            </a:ln>
          </p:spPr>
          <p:txBody>
            <a:bodyPr vert="horz" wrap="square" lIns="182832" tIns="91416" rIns="182832" bIns="91416" numCol="1" anchor="t" anchorCtr="0" compatLnSpc="1">
              <a:prstTxWarp prst="textNoShape">
                <a:avLst/>
              </a:prstTxWarp>
            </a:bodyPr>
            <a:lstStyle/>
            <a:p>
              <a:pPr defTabSz="914377">
                <a:defRPr/>
              </a:pPr>
              <a:endParaRPr lang="en-US" sz="7198" dirty="0">
                <a:solidFill>
                  <a:prstClr val="black"/>
                </a:solidFill>
                <a:latin typeface="Roboto Light" panose="02000000000000000000" pitchFamily="2" charset="0"/>
              </a:endParaRPr>
            </a:p>
          </p:txBody>
        </p:sp>
        <p:graphicFrame>
          <p:nvGraphicFramePr>
            <p:cNvPr id="164" name="Chart 163">
              <a:extLst>
                <a:ext uri="{FF2B5EF4-FFF2-40B4-BE49-F238E27FC236}">
                  <a16:creationId xmlns:a16="http://schemas.microsoft.com/office/drawing/2014/main" id="{B5BFE32D-B7F0-22D7-ECEF-2FC96CFBACB0}"/>
                </a:ext>
              </a:extLst>
            </p:cNvPr>
            <p:cNvGraphicFramePr/>
            <p:nvPr/>
          </p:nvGraphicFramePr>
          <p:xfrm>
            <a:off x="9679903" y="4647259"/>
            <a:ext cx="4486574" cy="51507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5" name="Chart 164">
              <a:extLst>
                <a:ext uri="{FF2B5EF4-FFF2-40B4-BE49-F238E27FC236}">
                  <a16:creationId xmlns:a16="http://schemas.microsoft.com/office/drawing/2014/main" id="{F437D3BB-CABB-14C6-A454-C2EA1A608D6A}"/>
                </a:ext>
              </a:extLst>
            </p:cNvPr>
            <p:cNvGraphicFramePr/>
            <p:nvPr/>
          </p:nvGraphicFramePr>
          <p:xfrm>
            <a:off x="13273644" y="4582802"/>
            <a:ext cx="4486578" cy="51507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6" name="Chart 165">
              <a:extLst>
                <a:ext uri="{FF2B5EF4-FFF2-40B4-BE49-F238E27FC236}">
                  <a16:creationId xmlns:a16="http://schemas.microsoft.com/office/drawing/2014/main" id="{F6A06F94-6A82-0CA0-AFA6-1DD2726D904B}"/>
                </a:ext>
              </a:extLst>
            </p:cNvPr>
            <p:cNvGraphicFramePr/>
            <p:nvPr/>
          </p:nvGraphicFramePr>
          <p:xfrm>
            <a:off x="17010197" y="4518345"/>
            <a:ext cx="4486578" cy="5150702"/>
          </p:xfrm>
          <a:graphic>
            <a:graphicData uri="http://schemas.openxmlformats.org/drawingml/2006/chart">
              <c:chart xmlns:c="http://schemas.openxmlformats.org/drawingml/2006/chart" xmlns:r="http://schemas.openxmlformats.org/officeDocument/2006/relationships" r:id="rId7"/>
            </a:graphicData>
          </a:graphic>
        </p:graphicFrame>
        <p:sp>
          <p:nvSpPr>
            <p:cNvPr id="171" name="TextBox 170">
              <a:extLst>
                <a:ext uri="{FF2B5EF4-FFF2-40B4-BE49-F238E27FC236}">
                  <a16:creationId xmlns:a16="http://schemas.microsoft.com/office/drawing/2014/main" id="{E96DB771-D3DD-3866-4A3E-AC092CE3190B}"/>
                </a:ext>
              </a:extLst>
            </p:cNvPr>
            <p:cNvSpPr txBox="1"/>
            <p:nvPr/>
          </p:nvSpPr>
          <p:spPr>
            <a:xfrm>
              <a:off x="12709302" y="3940859"/>
              <a:ext cx="5513750" cy="1562071"/>
            </a:xfrm>
            <a:prstGeom prst="rect">
              <a:avLst/>
            </a:prstGeom>
            <a:noFill/>
          </p:spPr>
          <p:txBody>
            <a:bodyPr wrap="none" rtlCol="0" anchor="ctr" anchorCtr="0">
              <a:spAutoFit/>
            </a:bodyPr>
            <a:lstStyle/>
            <a:p>
              <a:pPr algn="ctr" defTabSz="914377">
                <a:defRPr/>
              </a:pPr>
              <a:r>
                <a:rPr lang="en-US" sz="1400" b="1" dirty="0">
                  <a:solidFill>
                    <a:srgbClr val="C00000"/>
                  </a:solidFill>
                  <a:latin typeface="Poppins" pitchFamily="2" charset="77"/>
                  <a:cs typeface="Poppins" pitchFamily="2" charset="77"/>
                </a:rPr>
                <a:t>S&amp;T INDICATORS</a:t>
              </a:r>
            </a:p>
          </p:txBody>
        </p:sp>
      </p:grpSp>
      <p:graphicFrame>
        <p:nvGraphicFramePr>
          <p:cNvPr id="173" name="Chart 172">
            <a:extLst>
              <a:ext uri="{FF2B5EF4-FFF2-40B4-BE49-F238E27FC236}">
                <a16:creationId xmlns:a16="http://schemas.microsoft.com/office/drawing/2014/main" id="{8534F27A-2159-E65D-4E46-59202E236FD2}"/>
              </a:ext>
            </a:extLst>
          </p:cNvPr>
          <p:cNvGraphicFramePr/>
          <p:nvPr/>
        </p:nvGraphicFramePr>
        <p:xfrm>
          <a:off x="9131301" y="1968015"/>
          <a:ext cx="2892883" cy="2315239"/>
        </p:xfrm>
        <a:graphic>
          <a:graphicData uri="http://schemas.openxmlformats.org/drawingml/2006/chart">
            <c:chart xmlns:c="http://schemas.openxmlformats.org/drawingml/2006/chart" xmlns:r="http://schemas.openxmlformats.org/officeDocument/2006/relationships" r:id="rId8"/>
          </a:graphicData>
        </a:graphic>
      </p:graphicFrame>
      <p:sp>
        <p:nvSpPr>
          <p:cNvPr id="174" name="TextBox 173">
            <a:extLst>
              <a:ext uri="{FF2B5EF4-FFF2-40B4-BE49-F238E27FC236}">
                <a16:creationId xmlns:a16="http://schemas.microsoft.com/office/drawing/2014/main" id="{C990DABF-72BD-FB59-7AF7-CCC077EAF22E}"/>
              </a:ext>
            </a:extLst>
          </p:cNvPr>
          <p:cNvSpPr txBox="1"/>
          <p:nvPr/>
        </p:nvSpPr>
        <p:spPr>
          <a:xfrm>
            <a:off x="10105676" y="1887417"/>
            <a:ext cx="6098059" cy="307777"/>
          </a:xfrm>
          <a:prstGeom prst="rect">
            <a:avLst/>
          </a:prstGeom>
          <a:noFill/>
        </p:spPr>
        <p:txBody>
          <a:bodyPr wrap="square">
            <a:spAutoFit/>
          </a:bodyPr>
          <a:lstStyle/>
          <a:p>
            <a:pPr defTabSz="914377">
              <a:defRPr/>
            </a:pPr>
            <a:r>
              <a:rPr lang="en-US" sz="1400" b="1" dirty="0">
                <a:solidFill>
                  <a:srgbClr val="C00000"/>
                </a:solidFill>
                <a:latin typeface="Poppins" pitchFamily="2" charset="77"/>
                <a:ea typeface="League Spartan" charset="0"/>
                <a:cs typeface="Poppins" pitchFamily="2" charset="77"/>
              </a:rPr>
              <a:t>R&amp;I FEEDS</a:t>
            </a:r>
          </a:p>
        </p:txBody>
      </p:sp>
      <p:sp>
        <p:nvSpPr>
          <p:cNvPr id="175" name="TextBox 174">
            <a:extLst>
              <a:ext uri="{FF2B5EF4-FFF2-40B4-BE49-F238E27FC236}">
                <a16:creationId xmlns:a16="http://schemas.microsoft.com/office/drawing/2014/main" id="{421C047B-F29F-677E-E8B0-AF2A3DC76BFC}"/>
              </a:ext>
            </a:extLst>
          </p:cNvPr>
          <p:cNvSpPr txBox="1"/>
          <p:nvPr/>
        </p:nvSpPr>
        <p:spPr>
          <a:xfrm>
            <a:off x="6007277" y="1869125"/>
            <a:ext cx="2323924" cy="307777"/>
          </a:xfrm>
          <a:prstGeom prst="rect">
            <a:avLst/>
          </a:prstGeom>
          <a:noFill/>
        </p:spPr>
        <p:txBody>
          <a:bodyPr wrap="square">
            <a:spAutoFit/>
          </a:bodyPr>
          <a:lstStyle/>
          <a:p>
            <a:pPr defTabSz="914377">
              <a:defRPr/>
            </a:pPr>
            <a:r>
              <a:rPr lang="en-US" sz="1400" b="1" dirty="0">
                <a:solidFill>
                  <a:prstClr val="black"/>
                </a:solidFill>
                <a:latin typeface="Poppins" pitchFamily="2" charset="77"/>
                <a:ea typeface="League Spartan" charset="0"/>
                <a:cs typeface="Poppins" pitchFamily="2" charset="77"/>
              </a:rPr>
              <a:t>KPI</a:t>
            </a:r>
          </a:p>
        </p:txBody>
      </p:sp>
      <p:grpSp>
        <p:nvGrpSpPr>
          <p:cNvPr id="176" name="Group 175">
            <a:extLst>
              <a:ext uri="{FF2B5EF4-FFF2-40B4-BE49-F238E27FC236}">
                <a16:creationId xmlns:a16="http://schemas.microsoft.com/office/drawing/2014/main" id="{2515B380-585B-1138-F7F3-95EC53B03AC9}"/>
              </a:ext>
            </a:extLst>
          </p:cNvPr>
          <p:cNvGrpSpPr/>
          <p:nvPr/>
        </p:nvGrpSpPr>
        <p:grpSpPr>
          <a:xfrm>
            <a:off x="10991055" y="4777317"/>
            <a:ext cx="943479" cy="981777"/>
            <a:chOff x="7015805" y="4087151"/>
            <a:chExt cx="10199149" cy="8897253"/>
          </a:xfrm>
        </p:grpSpPr>
        <p:sp>
          <p:nvSpPr>
            <p:cNvPr id="177" name="Freeform 3">
              <a:extLst>
                <a:ext uri="{FF2B5EF4-FFF2-40B4-BE49-F238E27FC236}">
                  <a16:creationId xmlns:a16="http://schemas.microsoft.com/office/drawing/2014/main" id="{FF7EADC4-0253-E9A4-F62F-BCA2DB39534E}"/>
                </a:ext>
              </a:extLst>
            </p:cNvPr>
            <p:cNvSpPr>
              <a:spLocks noChangeArrowheads="1"/>
            </p:cNvSpPr>
            <p:nvPr/>
          </p:nvSpPr>
          <p:spPr bwMode="auto">
            <a:xfrm>
              <a:off x="11290173" y="9542445"/>
              <a:ext cx="3441960" cy="3171212"/>
            </a:xfrm>
            <a:custGeom>
              <a:avLst/>
              <a:gdLst>
                <a:gd name="T0" fmla="*/ 5268 w 5269"/>
                <a:gd name="T1" fmla="*/ 4087 h 4853"/>
                <a:gd name="T2" fmla="*/ 5268 w 5269"/>
                <a:gd name="T3" fmla="*/ 4087 h 4853"/>
                <a:gd name="T4" fmla="*/ 4505 w 5269"/>
                <a:gd name="T5" fmla="*/ 4852 h 4853"/>
                <a:gd name="T6" fmla="*/ 765 w 5269"/>
                <a:gd name="T7" fmla="*/ 4852 h 4853"/>
                <a:gd name="T8" fmla="*/ 765 w 5269"/>
                <a:gd name="T9" fmla="*/ 4852 h 4853"/>
                <a:gd name="T10" fmla="*/ 0 w 5269"/>
                <a:gd name="T11" fmla="*/ 4087 h 4853"/>
                <a:gd name="T12" fmla="*/ 0 w 5269"/>
                <a:gd name="T13" fmla="*/ 764 h 4853"/>
                <a:gd name="T14" fmla="*/ 0 w 5269"/>
                <a:gd name="T15" fmla="*/ 764 h 4853"/>
                <a:gd name="T16" fmla="*/ 765 w 5269"/>
                <a:gd name="T17" fmla="*/ 0 h 4853"/>
                <a:gd name="T18" fmla="*/ 4505 w 5269"/>
                <a:gd name="T19" fmla="*/ 0 h 4853"/>
                <a:gd name="T20" fmla="*/ 4505 w 5269"/>
                <a:gd name="T21" fmla="*/ 0 h 4853"/>
                <a:gd name="T22" fmla="*/ 5268 w 5269"/>
                <a:gd name="T23" fmla="*/ 764 h 4853"/>
                <a:gd name="T24" fmla="*/ 5268 w 5269"/>
                <a:gd name="T25" fmla="*/ 4087 h 4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69" h="4853">
                  <a:moveTo>
                    <a:pt x="5268" y="4087"/>
                  </a:moveTo>
                  <a:lnTo>
                    <a:pt x="5268" y="4087"/>
                  </a:lnTo>
                  <a:cubicBezTo>
                    <a:pt x="5268" y="4510"/>
                    <a:pt x="4926" y="4852"/>
                    <a:pt x="4505" y="4852"/>
                  </a:cubicBezTo>
                  <a:lnTo>
                    <a:pt x="765" y="4852"/>
                  </a:lnTo>
                  <a:lnTo>
                    <a:pt x="765" y="4852"/>
                  </a:lnTo>
                  <a:cubicBezTo>
                    <a:pt x="343" y="4852"/>
                    <a:pt x="0" y="4510"/>
                    <a:pt x="0" y="4087"/>
                  </a:cubicBezTo>
                  <a:lnTo>
                    <a:pt x="0" y="764"/>
                  </a:lnTo>
                  <a:lnTo>
                    <a:pt x="0" y="764"/>
                  </a:lnTo>
                  <a:cubicBezTo>
                    <a:pt x="0" y="342"/>
                    <a:pt x="343" y="0"/>
                    <a:pt x="765" y="0"/>
                  </a:cubicBezTo>
                  <a:lnTo>
                    <a:pt x="4505" y="0"/>
                  </a:lnTo>
                  <a:lnTo>
                    <a:pt x="4505" y="0"/>
                  </a:lnTo>
                  <a:cubicBezTo>
                    <a:pt x="4926" y="0"/>
                    <a:pt x="5268" y="342"/>
                    <a:pt x="5268" y="764"/>
                  </a:cubicBezTo>
                  <a:lnTo>
                    <a:pt x="5268" y="4087"/>
                  </a:lnTo>
                </a:path>
              </a:pathLst>
            </a:custGeom>
            <a:solidFill>
              <a:srgbClr val="B326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78" name="Freeform 4">
              <a:extLst>
                <a:ext uri="{FF2B5EF4-FFF2-40B4-BE49-F238E27FC236}">
                  <a16:creationId xmlns:a16="http://schemas.microsoft.com/office/drawing/2014/main" id="{2F50E03C-3CFA-32C5-33B7-509E6EB1542C}"/>
                </a:ext>
              </a:extLst>
            </p:cNvPr>
            <p:cNvSpPr>
              <a:spLocks noChangeArrowheads="1"/>
            </p:cNvSpPr>
            <p:nvPr/>
          </p:nvSpPr>
          <p:spPr bwMode="auto">
            <a:xfrm>
              <a:off x="11532118" y="9988891"/>
              <a:ext cx="2958070" cy="2724766"/>
            </a:xfrm>
            <a:custGeom>
              <a:avLst/>
              <a:gdLst>
                <a:gd name="T0" fmla="*/ 4528 w 4529"/>
                <a:gd name="T1" fmla="*/ 3514 h 4172"/>
                <a:gd name="T2" fmla="*/ 4528 w 4529"/>
                <a:gd name="T3" fmla="*/ 3514 h 4172"/>
                <a:gd name="T4" fmla="*/ 3870 w 4529"/>
                <a:gd name="T5" fmla="*/ 4171 h 4172"/>
                <a:gd name="T6" fmla="*/ 657 w 4529"/>
                <a:gd name="T7" fmla="*/ 4171 h 4172"/>
                <a:gd name="T8" fmla="*/ 657 w 4529"/>
                <a:gd name="T9" fmla="*/ 4171 h 4172"/>
                <a:gd name="T10" fmla="*/ 0 w 4529"/>
                <a:gd name="T11" fmla="*/ 3514 h 4172"/>
                <a:gd name="T12" fmla="*/ 0 w 4529"/>
                <a:gd name="T13" fmla="*/ 658 h 4172"/>
                <a:gd name="T14" fmla="*/ 0 w 4529"/>
                <a:gd name="T15" fmla="*/ 658 h 4172"/>
                <a:gd name="T16" fmla="*/ 657 w 4529"/>
                <a:gd name="T17" fmla="*/ 0 h 4172"/>
                <a:gd name="T18" fmla="*/ 3870 w 4529"/>
                <a:gd name="T19" fmla="*/ 0 h 4172"/>
                <a:gd name="T20" fmla="*/ 3870 w 4529"/>
                <a:gd name="T21" fmla="*/ 0 h 4172"/>
                <a:gd name="T22" fmla="*/ 4528 w 4529"/>
                <a:gd name="T23" fmla="*/ 658 h 4172"/>
                <a:gd name="T24" fmla="*/ 4528 w 4529"/>
                <a:gd name="T25" fmla="*/ 3514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29" h="4172">
                  <a:moveTo>
                    <a:pt x="4528" y="3514"/>
                  </a:moveTo>
                  <a:lnTo>
                    <a:pt x="4528" y="3514"/>
                  </a:lnTo>
                  <a:cubicBezTo>
                    <a:pt x="4528" y="3877"/>
                    <a:pt x="4233" y="4171"/>
                    <a:pt x="3870" y="4171"/>
                  </a:cubicBezTo>
                  <a:lnTo>
                    <a:pt x="657" y="4171"/>
                  </a:lnTo>
                  <a:lnTo>
                    <a:pt x="657" y="4171"/>
                  </a:lnTo>
                  <a:cubicBezTo>
                    <a:pt x="293" y="4171"/>
                    <a:pt x="0" y="3877"/>
                    <a:pt x="0" y="3514"/>
                  </a:cubicBezTo>
                  <a:lnTo>
                    <a:pt x="0" y="658"/>
                  </a:lnTo>
                  <a:lnTo>
                    <a:pt x="0" y="658"/>
                  </a:lnTo>
                  <a:cubicBezTo>
                    <a:pt x="0" y="295"/>
                    <a:pt x="293" y="0"/>
                    <a:pt x="657" y="0"/>
                  </a:cubicBezTo>
                  <a:lnTo>
                    <a:pt x="3870" y="0"/>
                  </a:lnTo>
                  <a:lnTo>
                    <a:pt x="3870" y="0"/>
                  </a:lnTo>
                  <a:cubicBezTo>
                    <a:pt x="4233" y="0"/>
                    <a:pt x="4528" y="295"/>
                    <a:pt x="4528" y="658"/>
                  </a:cubicBezTo>
                  <a:lnTo>
                    <a:pt x="4528" y="3514"/>
                  </a:lnTo>
                </a:path>
              </a:pathLst>
            </a:custGeom>
            <a:solidFill>
              <a:srgbClr val="8E19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79" name="Freeform 5">
              <a:extLst>
                <a:ext uri="{FF2B5EF4-FFF2-40B4-BE49-F238E27FC236}">
                  <a16:creationId xmlns:a16="http://schemas.microsoft.com/office/drawing/2014/main" id="{CA98264A-97A0-64FC-B09A-3A48EFCA106D}"/>
                </a:ext>
              </a:extLst>
            </p:cNvPr>
            <p:cNvSpPr>
              <a:spLocks noChangeArrowheads="1"/>
            </p:cNvSpPr>
            <p:nvPr/>
          </p:nvSpPr>
          <p:spPr bwMode="auto">
            <a:xfrm>
              <a:off x="11281531" y="5299758"/>
              <a:ext cx="1085875" cy="1975887"/>
            </a:xfrm>
            <a:custGeom>
              <a:avLst/>
              <a:gdLst>
                <a:gd name="T0" fmla="*/ 1662 w 1663"/>
                <a:gd name="T1" fmla="*/ 3025 h 3026"/>
                <a:gd name="T2" fmla="*/ 498 w 1663"/>
                <a:gd name="T3" fmla="*/ 2741 h 3026"/>
                <a:gd name="T4" fmla="*/ 498 w 1663"/>
                <a:gd name="T5" fmla="*/ 2741 h 3026"/>
                <a:gd name="T6" fmla="*/ 199 w 1663"/>
                <a:gd name="T7" fmla="*/ 372 h 3026"/>
                <a:gd name="T8" fmla="*/ 199 w 1663"/>
                <a:gd name="T9" fmla="*/ 372 h 3026"/>
                <a:gd name="T10" fmla="*/ 1662 w 1663"/>
                <a:gd name="T11" fmla="*/ 372 h 3026"/>
                <a:gd name="T12" fmla="*/ 1662 w 1663"/>
                <a:gd name="T13" fmla="*/ 3025 h 3026"/>
              </a:gdLst>
              <a:ahLst/>
              <a:cxnLst>
                <a:cxn ang="0">
                  <a:pos x="T0" y="T1"/>
                </a:cxn>
                <a:cxn ang="0">
                  <a:pos x="T2" y="T3"/>
                </a:cxn>
                <a:cxn ang="0">
                  <a:pos x="T4" y="T5"/>
                </a:cxn>
                <a:cxn ang="0">
                  <a:pos x="T6" y="T7"/>
                </a:cxn>
                <a:cxn ang="0">
                  <a:pos x="T8" y="T9"/>
                </a:cxn>
                <a:cxn ang="0">
                  <a:pos x="T10" y="T11"/>
                </a:cxn>
                <a:cxn ang="0">
                  <a:pos x="T12" y="T13"/>
                </a:cxn>
              </a:cxnLst>
              <a:rect l="0" t="0" r="r" b="b"/>
              <a:pathLst>
                <a:path w="1663" h="3026">
                  <a:moveTo>
                    <a:pt x="1662" y="3025"/>
                  </a:moveTo>
                  <a:lnTo>
                    <a:pt x="498" y="2741"/>
                  </a:lnTo>
                  <a:lnTo>
                    <a:pt x="498" y="2741"/>
                  </a:lnTo>
                  <a:cubicBezTo>
                    <a:pt x="498" y="2741"/>
                    <a:pt x="0" y="744"/>
                    <a:pt x="199" y="372"/>
                  </a:cubicBezTo>
                  <a:lnTo>
                    <a:pt x="199" y="372"/>
                  </a:lnTo>
                  <a:cubicBezTo>
                    <a:pt x="397" y="0"/>
                    <a:pt x="1662" y="372"/>
                    <a:pt x="1662" y="372"/>
                  </a:cubicBezTo>
                  <a:lnTo>
                    <a:pt x="1662" y="3025"/>
                  </a:lnTo>
                </a:path>
              </a:pathLst>
            </a:custGeom>
            <a:solidFill>
              <a:schemeClr val="bg1">
                <a:lumMod val="5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0" name="Freeform 8">
              <a:extLst>
                <a:ext uri="{FF2B5EF4-FFF2-40B4-BE49-F238E27FC236}">
                  <a16:creationId xmlns:a16="http://schemas.microsoft.com/office/drawing/2014/main" id="{026C7386-2837-913C-4FB4-FABAECC505A2}"/>
                </a:ext>
              </a:extLst>
            </p:cNvPr>
            <p:cNvSpPr>
              <a:spLocks noChangeArrowheads="1"/>
            </p:cNvSpPr>
            <p:nvPr/>
          </p:nvSpPr>
          <p:spPr bwMode="auto">
            <a:xfrm>
              <a:off x="11719337" y="7773939"/>
              <a:ext cx="1978769" cy="901534"/>
            </a:xfrm>
            <a:custGeom>
              <a:avLst/>
              <a:gdLst>
                <a:gd name="T0" fmla="*/ 651 w 3030"/>
                <a:gd name="T1" fmla="*/ 1381 h 1382"/>
                <a:gd name="T2" fmla="*/ 2751 w 3030"/>
                <a:gd name="T3" fmla="*/ 1162 h 1382"/>
                <a:gd name="T4" fmla="*/ 2751 w 3030"/>
                <a:gd name="T5" fmla="*/ 1162 h 1382"/>
                <a:gd name="T6" fmla="*/ 2787 w 3030"/>
                <a:gd name="T7" fmla="*/ 451 h 1382"/>
                <a:gd name="T8" fmla="*/ 2787 w 3030"/>
                <a:gd name="T9" fmla="*/ 451 h 1382"/>
                <a:gd name="T10" fmla="*/ 525 w 3030"/>
                <a:gd name="T11" fmla="*/ 473 h 1382"/>
                <a:gd name="T12" fmla="*/ 525 w 3030"/>
                <a:gd name="T13" fmla="*/ 473 h 1382"/>
                <a:gd name="T14" fmla="*/ 651 w 3030"/>
                <a:gd name="T15" fmla="*/ 1381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0" h="1382">
                  <a:moveTo>
                    <a:pt x="651" y="1381"/>
                  </a:moveTo>
                  <a:lnTo>
                    <a:pt x="2751" y="1162"/>
                  </a:lnTo>
                  <a:lnTo>
                    <a:pt x="2751" y="1162"/>
                  </a:lnTo>
                  <a:cubicBezTo>
                    <a:pt x="2751" y="1162"/>
                    <a:pt x="2589" y="820"/>
                    <a:pt x="2787" y="451"/>
                  </a:cubicBezTo>
                  <a:lnTo>
                    <a:pt x="2787" y="451"/>
                  </a:lnTo>
                  <a:cubicBezTo>
                    <a:pt x="3029" y="0"/>
                    <a:pt x="0" y="189"/>
                    <a:pt x="525" y="473"/>
                  </a:cubicBezTo>
                  <a:lnTo>
                    <a:pt x="525" y="473"/>
                  </a:lnTo>
                  <a:cubicBezTo>
                    <a:pt x="1048" y="756"/>
                    <a:pt x="651" y="1381"/>
                    <a:pt x="651" y="1381"/>
                  </a:cubicBezTo>
                </a:path>
              </a:pathLst>
            </a:custGeom>
            <a:solidFill>
              <a:schemeClr val="bg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1" name="Freeform 180">
              <a:extLst>
                <a:ext uri="{FF2B5EF4-FFF2-40B4-BE49-F238E27FC236}">
                  <a16:creationId xmlns:a16="http://schemas.microsoft.com/office/drawing/2014/main" id="{74E2FBAC-F4FD-045C-F52D-91E298E26449}"/>
                </a:ext>
              </a:extLst>
            </p:cNvPr>
            <p:cNvSpPr>
              <a:spLocks noChangeArrowheads="1"/>
            </p:cNvSpPr>
            <p:nvPr/>
          </p:nvSpPr>
          <p:spPr bwMode="auto">
            <a:xfrm>
              <a:off x="10258470" y="8269351"/>
              <a:ext cx="5222443" cy="4610709"/>
            </a:xfrm>
            <a:custGeom>
              <a:avLst/>
              <a:gdLst>
                <a:gd name="connsiteX0" fmla="*/ 4073122 w 5222443"/>
                <a:gd name="connsiteY0" fmla="*/ 1553081 h 4610709"/>
                <a:gd name="connsiteX1" fmla="*/ 4101034 w 5222443"/>
                <a:gd name="connsiteY1" fmla="*/ 1791880 h 4610709"/>
                <a:gd name="connsiteX2" fmla="*/ 4173854 w 5222443"/>
                <a:gd name="connsiteY2" fmla="*/ 2824180 h 4610709"/>
                <a:gd name="connsiteX3" fmla="*/ 4184548 w 5222443"/>
                <a:gd name="connsiteY3" fmla="*/ 3085746 h 4610709"/>
                <a:gd name="connsiteX4" fmla="*/ 4260533 w 5222443"/>
                <a:gd name="connsiteY4" fmla="*/ 3020063 h 4610709"/>
                <a:gd name="connsiteX5" fmla="*/ 4575270 w 5222443"/>
                <a:gd name="connsiteY5" fmla="*/ 2705395 h 4610709"/>
                <a:gd name="connsiteX6" fmla="*/ 4154079 w 5222443"/>
                <a:gd name="connsiteY6" fmla="*/ 1640020 h 4610709"/>
                <a:gd name="connsiteX7" fmla="*/ 1187403 w 5222443"/>
                <a:gd name="connsiteY7" fmla="*/ 1515724 h 4610709"/>
                <a:gd name="connsiteX8" fmla="*/ 1167453 w 5222443"/>
                <a:gd name="connsiteY8" fmla="*/ 1533481 h 4610709"/>
                <a:gd name="connsiteX9" fmla="*/ 647598 w 5222443"/>
                <a:gd name="connsiteY9" fmla="*/ 2705395 h 4610709"/>
                <a:gd name="connsiteX10" fmla="*/ 1125127 w 5222443"/>
                <a:gd name="connsiteY10" fmla="*/ 3161170 h 4610709"/>
                <a:gd name="connsiteX11" fmla="*/ 1177304 w 5222443"/>
                <a:gd name="connsiteY11" fmla="*/ 3204498 h 4610709"/>
                <a:gd name="connsiteX12" fmla="*/ 1176713 w 5222443"/>
                <a:gd name="connsiteY12" fmla="*/ 3179697 h 4610709"/>
                <a:gd name="connsiteX13" fmla="*/ 1186142 w 5222443"/>
                <a:gd name="connsiteY13" fmla="*/ 1537811 h 4610709"/>
                <a:gd name="connsiteX14" fmla="*/ 3251467 w 5222443"/>
                <a:gd name="connsiteY14" fmla="*/ 0 h 4610709"/>
                <a:gd name="connsiteX15" fmla="*/ 3314204 w 5222443"/>
                <a:gd name="connsiteY15" fmla="*/ 286041 h 4610709"/>
                <a:gd name="connsiteX16" fmla="*/ 3333802 w 5222443"/>
                <a:gd name="connsiteY16" fmla="*/ 289549 h 4610709"/>
                <a:gd name="connsiteX17" fmla="*/ 3837596 w 5222443"/>
                <a:gd name="connsiteY17" fmla="*/ 617425 h 4610709"/>
                <a:gd name="connsiteX18" fmla="*/ 3841487 w 5222443"/>
                <a:gd name="connsiteY18" fmla="*/ 623956 h 4610709"/>
                <a:gd name="connsiteX19" fmla="*/ 3984714 w 5222443"/>
                <a:gd name="connsiteY19" fmla="*/ 688845 h 4610709"/>
                <a:gd name="connsiteX20" fmla="*/ 5219708 w 5222443"/>
                <a:gd name="connsiteY20" fmla="*/ 2801416 h 4610709"/>
                <a:gd name="connsiteX21" fmla="*/ 4400128 w 5222443"/>
                <a:gd name="connsiteY21" fmla="*/ 3757295 h 4610709"/>
                <a:gd name="connsiteX22" fmla="*/ 4206475 w 5222443"/>
                <a:gd name="connsiteY22" fmla="*/ 3913630 h 4610709"/>
                <a:gd name="connsiteX23" fmla="*/ 4206847 w 5222443"/>
                <a:gd name="connsiteY23" fmla="*/ 3936330 h 4610709"/>
                <a:gd name="connsiteX24" fmla="*/ 4210690 w 5222443"/>
                <a:gd name="connsiteY24" fmla="*/ 4610709 h 4610709"/>
                <a:gd name="connsiteX25" fmla="*/ 2525559 w 5222443"/>
                <a:gd name="connsiteY25" fmla="*/ 4610709 h 4610709"/>
                <a:gd name="connsiteX26" fmla="*/ 2511838 w 5222443"/>
                <a:gd name="connsiteY26" fmla="*/ 4610709 h 4610709"/>
                <a:gd name="connsiteX27" fmla="*/ 1225285 w 5222443"/>
                <a:gd name="connsiteY27" fmla="*/ 4610709 h 4610709"/>
                <a:gd name="connsiteX28" fmla="*/ 1202518 w 5222443"/>
                <a:gd name="connsiteY28" fmla="*/ 4067938 h 4610709"/>
                <a:gd name="connsiteX29" fmla="*/ 1202169 w 5222443"/>
                <a:gd name="connsiteY29" fmla="*/ 4058188 h 4610709"/>
                <a:gd name="connsiteX30" fmla="*/ 1020290 w 5222443"/>
                <a:gd name="connsiteY30" fmla="*/ 3916879 h 4610709"/>
                <a:gd name="connsiteX31" fmla="*/ 2727 w 5222443"/>
                <a:gd name="connsiteY31" fmla="*/ 2801416 h 4610709"/>
                <a:gd name="connsiteX32" fmla="*/ 1237947 w 5222443"/>
                <a:gd name="connsiteY32" fmla="*/ 688845 h 4610709"/>
                <a:gd name="connsiteX33" fmla="*/ 1423245 w 5222443"/>
                <a:gd name="connsiteY33" fmla="*/ 604870 h 4610709"/>
                <a:gd name="connsiteX34" fmla="*/ 1505062 w 5222443"/>
                <a:gd name="connsiteY34" fmla="*/ 527254 h 4610709"/>
                <a:gd name="connsiteX35" fmla="*/ 1757055 w 5222443"/>
                <a:gd name="connsiteY35" fmla="*/ 381209 h 4610709"/>
                <a:gd name="connsiteX36" fmla="*/ 1810549 w 5222443"/>
                <a:gd name="connsiteY36" fmla="*/ 363401 h 4610709"/>
                <a:gd name="connsiteX37" fmla="*/ 1866942 w 5222443"/>
                <a:gd name="connsiteY37" fmla="*/ 25429 h 4610709"/>
                <a:gd name="connsiteX38" fmla="*/ 2589558 w 5222443"/>
                <a:gd name="connsiteY38" fmla="*/ 112148 h 4610709"/>
                <a:gd name="connsiteX39" fmla="*/ 3251467 w 5222443"/>
                <a:gd name="connsiteY39" fmla="*/ 0 h 46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222443" h="4610709">
                  <a:moveTo>
                    <a:pt x="4073122" y="1553081"/>
                  </a:moveTo>
                  <a:lnTo>
                    <a:pt x="4101034" y="1791880"/>
                  </a:lnTo>
                  <a:cubicBezTo>
                    <a:pt x="4134309" y="2118118"/>
                    <a:pt x="4157591" y="2476074"/>
                    <a:pt x="4173854" y="2824180"/>
                  </a:cubicBezTo>
                  <a:lnTo>
                    <a:pt x="4184548" y="3085746"/>
                  </a:lnTo>
                  <a:lnTo>
                    <a:pt x="4260533" y="3020063"/>
                  </a:lnTo>
                  <a:cubicBezTo>
                    <a:pt x="4412251" y="2885619"/>
                    <a:pt x="4526986" y="2773002"/>
                    <a:pt x="4575270" y="2705395"/>
                  </a:cubicBezTo>
                  <a:cubicBezTo>
                    <a:pt x="4572125" y="2525314"/>
                    <a:pt x="4493602" y="2039579"/>
                    <a:pt x="4154079" y="1640020"/>
                  </a:cubicBezTo>
                  <a:close/>
                  <a:moveTo>
                    <a:pt x="1187403" y="1515724"/>
                  </a:moveTo>
                  <a:lnTo>
                    <a:pt x="1167453" y="1533481"/>
                  </a:lnTo>
                  <a:cubicBezTo>
                    <a:pt x="743889" y="1948737"/>
                    <a:pt x="650539" y="2508943"/>
                    <a:pt x="647598" y="2705395"/>
                  </a:cubicBezTo>
                  <a:cubicBezTo>
                    <a:pt x="711955" y="2795538"/>
                    <a:pt x="894407" y="2965861"/>
                    <a:pt x="1125127" y="3161170"/>
                  </a:cubicBezTo>
                  <a:lnTo>
                    <a:pt x="1177304" y="3204498"/>
                  </a:lnTo>
                  <a:lnTo>
                    <a:pt x="1176713" y="3179697"/>
                  </a:lnTo>
                  <a:cubicBezTo>
                    <a:pt x="1165334" y="2626721"/>
                    <a:pt x="1162481" y="2013886"/>
                    <a:pt x="1186142" y="1537811"/>
                  </a:cubicBezTo>
                  <a:close/>
                  <a:moveTo>
                    <a:pt x="3251467" y="0"/>
                  </a:moveTo>
                  <a:lnTo>
                    <a:pt x="3314204" y="286041"/>
                  </a:lnTo>
                  <a:lnTo>
                    <a:pt x="3333802" y="289549"/>
                  </a:lnTo>
                  <a:cubicBezTo>
                    <a:pt x="3524544" y="338254"/>
                    <a:pt x="3707487" y="434495"/>
                    <a:pt x="3837596" y="617425"/>
                  </a:cubicBezTo>
                  <a:lnTo>
                    <a:pt x="3841487" y="623956"/>
                  </a:lnTo>
                  <a:lnTo>
                    <a:pt x="3984714" y="688845"/>
                  </a:lnTo>
                  <a:cubicBezTo>
                    <a:pt x="5100071" y="1268741"/>
                    <a:pt x="5246055" y="2486040"/>
                    <a:pt x="5219708" y="2801416"/>
                  </a:cubicBezTo>
                  <a:cubicBezTo>
                    <a:pt x="5212274" y="2898540"/>
                    <a:pt x="5195347" y="3101312"/>
                    <a:pt x="4400128" y="3757295"/>
                  </a:cubicBezTo>
                  <a:lnTo>
                    <a:pt x="4206475" y="3913630"/>
                  </a:lnTo>
                  <a:lnTo>
                    <a:pt x="4206847" y="3936330"/>
                  </a:lnTo>
                  <a:cubicBezTo>
                    <a:pt x="4212757" y="4339155"/>
                    <a:pt x="4210690" y="4610709"/>
                    <a:pt x="4210690" y="4610709"/>
                  </a:cubicBezTo>
                  <a:lnTo>
                    <a:pt x="2525559" y="4610709"/>
                  </a:lnTo>
                  <a:lnTo>
                    <a:pt x="2511838" y="4610709"/>
                  </a:lnTo>
                  <a:lnTo>
                    <a:pt x="1225285" y="4610709"/>
                  </a:lnTo>
                  <a:cubicBezTo>
                    <a:pt x="1225285" y="4610709"/>
                    <a:pt x="1214626" y="4396229"/>
                    <a:pt x="1202518" y="4067938"/>
                  </a:cubicBezTo>
                  <a:lnTo>
                    <a:pt x="1202169" y="4058188"/>
                  </a:lnTo>
                  <a:lnTo>
                    <a:pt x="1020290" y="3916879"/>
                  </a:lnTo>
                  <a:cubicBezTo>
                    <a:pt x="30382" y="3133133"/>
                    <a:pt x="11302" y="2906011"/>
                    <a:pt x="2727" y="2801416"/>
                  </a:cubicBezTo>
                  <a:cubicBezTo>
                    <a:pt x="-23612" y="2486040"/>
                    <a:pt x="122897" y="1268741"/>
                    <a:pt x="1237947" y="688845"/>
                  </a:cubicBezTo>
                  <a:lnTo>
                    <a:pt x="1423245" y="604870"/>
                  </a:lnTo>
                  <a:lnTo>
                    <a:pt x="1505062" y="527254"/>
                  </a:lnTo>
                  <a:cubicBezTo>
                    <a:pt x="1582611" y="465452"/>
                    <a:pt x="1668488" y="417847"/>
                    <a:pt x="1757055" y="381209"/>
                  </a:cubicBezTo>
                  <a:lnTo>
                    <a:pt x="1810549" y="363401"/>
                  </a:lnTo>
                  <a:lnTo>
                    <a:pt x="1866942" y="25429"/>
                  </a:lnTo>
                  <a:cubicBezTo>
                    <a:pt x="1866942" y="25429"/>
                    <a:pt x="2130661" y="112148"/>
                    <a:pt x="2589558" y="112148"/>
                  </a:cubicBezTo>
                  <a:cubicBezTo>
                    <a:pt x="3048455" y="112148"/>
                    <a:pt x="3251467" y="0"/>
                    <a:pt x="3251467" y="0"/>
                  </a:cubicBezTo>
                  <a:close/>
                </a:path>
              </a:pathLst>
            </a:custGeom>
            <a:solidFill>
              <a:schemeClr val="accent2">
                <a:lumMod val="75000"/>
              </a:schemeClr>
            </a:solidFill>
            <a:ln>
              <a:noFill/>
            </a:ln>
            <a:effectLst/>
          </p:spPr>
          <p:txBody>
            <a:bodyPr wrap="square" anchor="ctr">
              <a:noAutofit/>
            </a:bodyPr>
            <a:lstStyle/>
            <a:p>
              <a:pPr defTabSz="914377">
                <a:defRPr/>
              </a:pPr>
              <a:endParaRPr lang="en-US" sz="6532" dirty="0">
                <a:solidFill>
                  <a:prstClr val="black"/>
                </a:solidFill>
                <a:latin typeface="Lato Light" panose="020F0502020204030203" pitchFamily="34" charset="0"/>
              </a:endParaRPr>
            </a:p>
          </p:txBody>
        </p:sp>
        <p:sp>
          <p:nvSpPr>
            <p:cNvPr id="182" name="Freeform 181">
              <a:extLst>
                <a:ext uri="{FF2B5EF4-FFF2-40B4-BE49-F238E27FC236}">
                  <a16:creationId xmlns:a16="http://schemas.microsoft.com/office/drawing/2014/main" id="{5DCBEEF2-8BEE-F167-7951-C4F3E7EAEAAA}"/>
                </a:ext>
              </a:extLst>
            </p:cNvPr>
            <p:cNvSpPr>
              <a:spLocks noChangeArrowheads="1"/>
            </p:cNvSpPr>
            <p:nvPr/>
          </p:nvSpPr>
          <p:spPr bwMode="auto">
            <a:xfrm>
              <a:off x="11562160" y="4824509"/>
              <a:ext cx="2897326" cy="3447068"/>
            </a:xfrm>
            <a:custGeom>
              <a:avLst/>
              <a:gdLst>
                <a:gd name="connsiteX0" fmla="*/ 1214955 w 2897326"/>
                <a:gd name="connsiteY0" fmla="*/ 0 h 3447068"/>
                <a:gd name="connsiteX1" fmla="*/ 2528470 w 2897326"/>
                <a:gd name="connsiteY1" fmla="*/ 1083906 h 3447068"/>
                <a:gd name="connsiteX2" fmla="*/ 2523102 w 2897326"/>
                <a:gd name="connsiteY2" fmla="*/ 1405374 h 3447068"/>
                <a:gd name="connsiteX3" fmla="*/ 2514792 w 2897326"/>
                <a:gd name="connsiteY3" fmla="*/ 1544201 h 3447068"/>
                <a:gd name="connsiteX4" fmla="*/ 2530134 w 2897326"/>
                <a:gd name="connsiteY4" fmla="*/ 1508273 h 3447068"/>
                <a:gd name="connsiteX5" fmla="*/ 2794849 w 2897326"/>
                <a:gd name="connsiteY5" fmla="*/ 1378650 h 3447068"/>
                <a:gd name="connsiteX6" fmla="*/ 2601438 w 2897326"/>
                <a:gd name="connsiteY6" fmla="*/ 2251732 h 3447068"/>
                <a:gd name="connsiteX7" fmla="*/ 2468631 w 2897326"/>
                <a:gd name="connsiteY7" fmla="*/ 2244957 h 3447068"/>
                <a:gd name="connsiteX8" fmla="*/ 2462826 w 2897326"/>
                <a:gd name="connsiteY8" fmla="*/ 2240233 h 3447068"/>
                <a:gd name="connsiteX9" fmla="*/ 2461191 w 2897326"/>
                <a:gd name="connsiteY9" fmla="*/ 2259691 h 3447068"/>
                <a:gd name="connsiteX10" fmla="*/ 2449437 w 2897326"/>
                <a:gd name="connsiteY10" fmla="*/ 2406283 h 3447068"/>
                <a:gd name="connsiteX11" fmla="*/ 1369755 w 2897326"/>
                <a:gd name="connsiteY11" fmla="*/ 3447068 h 3447068"/>
                <a:gd name="connsiteX12" fmla="*/ 60813 w 2897326"/>
                <a:gd name="connsiteY12" fmla="*/ 2406283 h 3447068"/>
                <a:gd name="connsiteX13" fmla="*/ 68 w 2897326"/>
                <a:gd name="connsiteY13" fmla="*/ 1083906 h 3447068"/>
                <a:gd name="connsiteX14" fmla="*/ 1214955 w 2897326"/>
                <a:gd name="connsiteY14" fmla="*/ 0 h 344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97326" h="3447068">
                  <a:moveTo>
                    <a:pt x="1214955" y="0"/>
                  </a:moveTo>
                  <a:cubicBezTo>
                    <a:pt x="2069948" y="0"/>
                    <a:pt x="2511488" y="113683"/>
                    <a:pt x="2528470" y="1083906"/>
                  </a:cubicBezTo>
                  <a:cubicBezTo>
                    <a:pt x="2530266" y="1182725"/>
                    <a:pt x="2527980" y="1291712"/>
                    <a:pt x="2523102" y="1405374"/>
                  </a:cubicBezTo>
                  <a:lnTo>
                    <a:pt x="2514792" y="1544201"/>
                  </a:lnTo>
                  <a:lnTo>
                    <a:pt x="2530134" y="1508273"/>
                  </a:lnTo>
                  <a:cubicBezTo>
                    <a:pt x="2578568" y="1414076"/>
                    <a:pt x="2660572" y="1331633"/>
                    <a:pt x="2794849" y="1378650"/>
                  </a:cubicBezTo>
                  <a:cubicBezTo>
                    <a:pt x="3062750" y="1472031"/>
                    <a:pt x="2736042" y="2193614"/>
                    <a:pt x="2601438" y="2251732"/>
                  </a:cubicBezTo>
                  <a:cubicBezTo>
                    <a:pt x="2544591" y="2276220"/>
                    <a:pt x="2499505" y="2263650"/>
                    <a:pt x="2468631" y="2244957"/>
                  </a:cubicBezTo>
                  <a:lnTo>
                    <a:pt x="2462826" y="2240233"/>
                  </a:lnTo>
                  <a:lnTo>
                    <a:pt x="2461191" y="2259691"/>
                  </a:lnTo>
                  <a:cubicBezTo>
                    <a:pt x="2456928" y="2311047"/>
                    <a:pt x="2452948" y="2360140"/>
                    <a:pt x="2449437" y="2406283"/>
                  </a:cubicBezTo>
                  <a:cubicBezTo>
                    <a:pt x="2408288" y="2935496"/>
                    <a:pt x="1753816" y="3447068"/>
                    <a:pt x="1369755" y="3447068"/>
                  </a:cubicBezTo>
                  <a:cubicBezTo>
                    <a:pt x="150949" y="3447068"/>
                    <a:pt x="144418" y="3111900"/>
                    <a:pt x="60813" y="2406283"/>
                  </a:cubicBezTo>
                  <a:cubicBezTo>
                    <a:pt x="16397" y="2039101"/>
                    <a:pt x="-1238" y="1429527"/>
                    <a:pt x="68" y="1083906"/>
                  </a:cubicBezTo>
                  <a:cubicBezTo>
                    <a:pt x="5294" y="137857"/>
                    <a:pt x="420707" y="0"/>
                    <a:pt x="1214955" y="0"/>
                  </a:cubicBezTo>
                  <a:close/>
                </a:path>
              </a:pathLst>
            </a:custGeom>
            <a:solidFill>
              <a:schemeClr val="bg1">
                <a:lumMod val="85000"/>
              </a:schemeClr>
            </a:solidFill>
            <a:ln>
              <a:noFill/>
            </a:ln>
            <a:effectLst/>
          </p:spPr>
          <p:txBody>
            <a:bodyPr wrap="square" anchor="ctr">
              <a:noAutofit/>
            </a:bodyPr>
            <a:lstStyle/>
            <a:p>
              <a:pPr defTabSz="914377">
                <a:defRPr/>
              </a:pPr>
              <a:endParaRPr lang="en-US" sz="6532" dirty="0">
                <a:solidFill>
                  <a:prstClr val="black"/>
                </a:solidFill>
                <a:latin typeface="Lato Light" panose="020F0502020204030203" pitchFamily="34" charset="0"/>
              </a:endParaRPr>
            </a:p>
          </p:txBody>
        </p:sp>
        <p:sp>
          <p:nvSpPr>
            <p:cNvPr id="183" name="Freeform 182">
              <a:extLst>
                <a:ext uri="{FF2B5EF4-FFF2-40B4-BE49-F238E27FC236}">
                  <a16:creationId xmlns:a16="http://schemas.microsoft.com/office/drawing/2014/main" id="{EBFC2160-0CEE-FCD4-1EB2-C9D109A0E13C}"/>
                </a:ext>
              </a:extLst>
            </p:cNvPr>
            <p:cNvSpPr>
              <a:spLocks noChangeArrowheads="1"/>
            </p:cNvSpPr>
            <p:nvPr/>
          </p:nvSpPr>
          <p:spPr bwMode="auto">
            <a:xfrm>
              <a:off x="10829339" y="4087151"/>
              <a:ext cx="3544324" cy="2742739"/>
            </a:xfrm>
            <a:custGeom>
              <a:avLst/>
              <a:gdLst>
                <a:gd name="connsiteX0" fmla="*/ 689725 w 3544324"/>
                <a:gd name="connsiteY0" fmla="*/ 0 h 2742739"/>
                <a:gd name="connsiteX1" fmla="*/ 841278 w 3544324"/>
                <a:gd name="connsiteY1" fmla="*/ 292391 h 2742739"/>
                <a:gd name="connsiteX2" fmla="*/ 2768361 w 3544324"/>
                <a:gd name="connsiteY2" fmla="*/ 293696 h 2742739"/>
                <a:gd name="connsiteX3" fmla="*/ 3524823 w 3544324"/>
                <a:gd name="connsiteY3" fmla="*/ 975722 h 2742739"/>
                <a:gd name="connsiteX4" fmla="*/ 3514411 w 3544324"/>
                <a:gd name="connsiteY4" fmla="*/ 1068882 h 2742739"/>
                <a:gd name="connsiteX5" fmla="*/ 3525026 w 3544324"/>
                <a:gd name="connsiteY5" fmla="*/ 1092080 h 2742739"/>
                <a:gd name="connsiteX6" fmla="*/ 3497380 w 3544324"/>
                <a:gd name="connsiteY6" fmla="*/ 2103150 h 2742739"/>
                <a:gd name="connsiteX7" fmla="*/ 3270541 w 3544324"/>
                <a:gd name="connsiteY7" fmla="*/ 2379237 h 2742739"/>
                <a:gd name="connsiteX8" fmla="*/ 3216282 w 3544324"/>
                <a:gd name="connsiteY8" fmla="*/ 2698403 h 2742739"/>
                <a:gd name="connsiteX9" fmla="*/ 3117571 w 3544324"/>
                <a:gd name="connsiteY9" fmla="*/ 2713415 h 2742739"/>
                <a:gd name="connsiteX10" fmla="*/ 2972446 w 3544324"/>
                <a:gd name="connsiteY10" fmla="*/ 2103150 h 2742739"/>
                <a:gd name="connsiteX11" fmla="*/ 2604405 w 3544324"/>
                <a:gd name="connsiteY11" fmla="*/ 1877972 h 2742739"/>
                <a:gd name="connsiteX12" fmla="*/ 2423144 w 3544324"/>
                <a:gd name="connsiteY12" fmla="*/ 1668474 h 2742739"/>
                <a:gd name="connsiteX13" fmla="*/ 2416831 w 3544324"/>
                <a:gd name="connsiteY13" fmla="*/ 1658402 h 2742739"/>
                <a:gd name="connsiteX14" fmla="*/ 759622 w 3544324"/>
                <a:gd name="connsiteY14" fmla="*/ 1658402 h 2742739"/>
                <a:gd name="connsiteX15" fmla="*/ 3814 w 3544324"/>
                <a:gd name="connsiteY15" fmla="*/ 975722 h 2742739"/>
                <a:gd name="connsiteX16" fmla="*/ 689725 w 3544324"/>
                <a:gd name="connsiteY16" fmla="*/ 0 h 274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44324" h="2742739">
                  <a:moveTo>
                    <a:pt x="689725" y="0"/>
                  </a:moveTo>
                  <a:cubicBezTo>
                    <a:pt x="689725" y="0"/>
                    <a:pt x="568221" y="292391"/>
                    <a:pt x="841278" y="292391"/>
                  </a:cubicBezTo>
                  <a:cubicBezTo>
                    <a:pt x="1114989" y="292391"/>
                    <a:pt x="2768361" y="293696"/>
                    <a:pt x="2768361" y="293696"/>
                  </a:cubicBezTo>
                  <a:cubicBezTo>
                    <a:pt x="3185787" y="293696"/>
                    <a:pt x="3524823" y="599139"/>
                    <a:pt x="3524823" y="975722"/>
                  </a:cubicBezTo>
                  <a:lnTo>
                    <a:pt x="3514411" y="1068882"/>
                  </a:lnTo>
                  <a:lnTo>
                    <a:pt x="3525026" y="1092080"/>
                  </a:lnTo>
                  <a:cubicBezTo>
                    <a:pt x="3583259" y="1268243"/>
                    <a:pt x="3490475" y="1726630"/>
                    <a:pt x="3497380" y="2103150"/>
                  </a:cubicBezTo>
                  <a:cubicBezTo>
                    <a:pt x="3377750" y="2103150"/>
                    <a:pt x="3279693" y="2231077"/>
                    <a:pt x="3270541" y="2379237"/>
                  </a:cubicBezTo>
                  <a:cubicBezTo>
                    <a:pt x="3270541" y="2379237"/>
                    <a:pt x="3256159" y="2583529"/>
                    <a:pt x="3216282" y="2698403"/>
                  </a:cubicBezTo>
                  <a:cubicBezTo>
                    <a:pt x="3204515" y="2732995"/>
                    <a:pt x="3125416" y="2770198"/>
                    <a:pt x="3117571" y="2713415"/>
                  </a:cubicBezTo>
                  <a:cubicBezTo>
                    <a:pt x="3108419" y="2650756"/>
                    <a:pt x="3034549" y="2376627"/>
                    <a:pt x="2972446" y="2103150"/>
                  </a:cubicBezTo>
                  <a:cubicBezTo>
                    <a:pt x="2920803" y="1877972"/>
                    <a:pt x="2661278" y="1926271"/>
                    <a:pt x="2604405" y="1877972"/>
                  </a:cubicBezTo>
                  <a:cubicBezTo>
                    <a:pt x="2532333" y="1817272"/>
                    <a:pt x="2471292" y="1740601"/>
                    <a:pt x="2423144" y="1668474"/>
                  </a:cubicBezTo>
                  <a:lnTo>
                    <a:pt x="2416831" y="1658402"/>
                  </a:lnTo>
                  <a:lnTo>
                    <a:pt x="759622" y="1658402"/>
                  </a:lnTo>
                  <a:cubicBezTo>
                    <a:pt x="342850" y="1658402"/>
                    <a:pt x="51501" y="1397339"/>
                    <a:pt x="3814" y="975722"/>
                  </a:cubicBezTo>
                  <a:cubicBezTo>
                    <a:pt x="-43220" y="556064"/>
                    <a:pt x="353955" y="0"/>
                    <a:pt x="689725" y="0"/>
                  </a:cubicBezTo>
                  <a:close/>
                </a:path>
              </a:pathLst>
            </a:custGeom>
            <a:solidFill>
              <a:schemeClr val="bg1">
                <a:lumMod val="50000"/>
              </a:schemeClr>
            </a:solidFill>
            <a:ln>
              <a:noFill/>
            </a:ln>
            <a:effectLst/>
          </p:spPr>
          <p:txBody>
            <a:bodyPr wrap="square" anchor="ctr">
              <a:noAutofit/>
            </a:bodyPr>
            <a:lstStyle/>
            <a:p>
              <a:pPr defTabSz="914377">
                <a:defRPr/>
              </a:pPr>
              <a:endParaRPr lang="en-US" sz="6532" dirty="0">
                <a:solidFill>
                  <a:prstClr val="black"/>
                </a:solidFill>
                <a:latin typeface="Lato Light" panose="020F0502020204030203" pitchFamily="34" charset="0"/>
              </a:endParaRPr>
            </a:p>
          </p:txBody>
        </p:sp>
        <p:sp>
          <p:nvSpPr>
            <p:cNvPr id="184" name="Freeform 183">
              <a:extLst>
                <a:ext uri="{FF2B5EF4-FFF2-40B4-BE49-F238E27FC236}">
                  <a16:creationId xmlns:a16="http://schemas.microsoft.com/office/drawing/2014/main" id="{F126DA13-A4EE-E56E-7CFD-6298760E49E1}"/>
                </a:ext>
              </a:extLst>
            </p:cNvPr>
            <p:cNvSpPr>
              <a:spLocks noChangeArrowheads="1"/>
            </p:cNvSpPr>
            <p:nvPr/>
          </p:nvSpPr>
          <p:spPr bwMode="auto">
            <a:xfrm>
              <a:off x="11295933" y="6241617"/>
              <a:ext cx="2364074" cy="699260"/>
            </a:xfrm>
            <a:custGeom>
              <a:avLst/>
              <a:gdLst>
                <a:gd name="connsiteX0" fmla="*/ 1419325 w 2364074"/>
                <a:gd name="connsiteY0" fmla="*/ 140375 h 699260"/>
                <a:gd name="connsiteX1" fmla="*/ 1419325 w 2364074"/>
                <a:gd name="connsiteY1" fmla="*/ 336246 h 699260"/>
                <a:gd name="connsiteX2" fmla="*/ 1604877 w 2364074"/>
                <a:gd name="connsiteY2" fmla="*/ 559539 h 699260"/>
                <a:gd name="connsiteX3" fmla="*/ 2083132 w 2364074"/>
                <a:gd name="connsiteY3" fmla="*/ 559539 h 699260"/>
                <a:gd name="connsiteX4" fmla="*/ 2224256 w 2364074"/>
                <a:gd name="connsiteY4" fmla="*/ 428958 h 699260"/>
                <a:gd name="connsiteX5" fmla="*/ 2224256 w 2364074"/>
                <a:gd name="connsiteY5" fmla="*/ 151474 h 699260"/>
                <a:gd name="connsiteX6" fmla="*/ 2205309 w 2364074"/>
                <a:gd name="connsiteY6" fmla="*/ 140375 h 699260"/>
                <a:gd name="connsiteX7" fmla="*/ 159418 w 2364074"/>
                <a:gd name="connsiteY7" fmla="*/ 140375 h 699260"/>
                <a:gd name="connsiteX8" fmla="*/ 140471 w 2364074"/>
                <a:gd name="connsiteY8" fmla="*/ 151474 h 699260"/>
                <a:gd name="connsiteX9" fmla="*/ 140471 w 2364074"/>
                <a:gd name="connsiteY9" fmla="*/ 428958 h 699260"/>
                <a:gd name="connsiteX10" fmla="*/ 281595 w 2364074"/>
                <a:gd name="connsiteY10" fmla="*/ 559539 h 699260"/>
                <a:gd name="connsiteX11" fmla="*/ 759850 w 2364074"/>
                <a:gd name="connsiteY11" fmla="*/ 559539 h 699260"/>
                <a:gd name="connsiteX12" fmla="*/ 945402 w 2364074"/>
                <a:gd name="connsiteY12" fmla="*/ 336246 h 699260"/>
                <a:gd name="connsiteX13" fmla="*/ 945402 w 2364074"/>
                <a:gd name="connsiteY13" fmla="*/ 140375 h 699260"/>
                <a:gd name="connsiteX14" fmla="*/ 159418 w 2364074"/>
                <a:gd name="connsiteY14" fmla="*/ 0 h 699260"/>
                <a:gd name="connsiteX15" fmla="*/ 1085220 w 2364074"/>
                <a:gd name="connsiteY15" fmla="*/ 0 h 699260"/>
                <a:gd name="connsiteX16" fmla="*/ 1085220 w 2364074"/>
                <a:gd name="connsiteY16" fmla="*/ 95049 h 699260"/>
                <a:gd name="connsiteX17" fmla="*/ 1278854 w 2364074"/>
                <a:gd name="connsiteY17" fmla="*/ 95049 h 699260"/>
                <a:gd name="connsiteX18" fmla="*/ 1278854 w 2364074"/>
                <a:gd name="connsiteY18" fmla="*/ 0 h 699260"/>
                <a:gd name="connsiteX19" fmla="*/ 2205309 w 2364074"/>
                <a:gd name="connsiteY19" fmla="*/ 0 h 699260"/>
                <a:gd name="connsiteX20" fmla="*/ 2364074 w 2364074"/>
                <a:gd name="connsiteY20" fmla="*/ 151474 h 699260"/>
                <a:gd name="connsiteX21" fmla="*/ 2364074 w 2364074"/>
                <a:gd name="connsiteY21" fmla="*/ 428958 h 699260"/>
                <a:gd name="connsiteX22" fmla="*/ 2083132 w 2364074"/>
                <a:gd name="connsiteY22" fmla="*/ 699260 h 699260"/>
                <a:gd name="connsiteX23" fmla="*/ 1604877 w 2364074"/>
                <a:gd name="connsiteY23" fmla="*/ 699260 h 699260"/>
                <a:gd name="connsiteX24" fmla="*/ 1278854 w 2364074"/>
                <a:gd name="connsiteY24" fmla="*/ 336246 h 699260"/>
                <a:gd name="connsiteX25" fmla="*/ 1278854 w 2364074"/>
                <a:gd name="connsiteY25" fmla="*/ 235529 h 699260"/>
                <a:gd name="connsiteX26" fmla="*/ 1085220 w 2364074"/>
                <a:gd name="connsiteY26" fmla="*/ 235529 h 699260"/>
                <a:gd name="connsiteX27" fmla="*/ 1085220 w 2364074"/>
                <a:gd name="connsiteY27" fmla="*/ 336246 h 699260"/>
                <a:gd name="connsiteX28" fmla="*/ 759850 w 2364074"/>
                <a:gd name="connsiteY28" fmla="*/ 699260 h 699260"/>
                <a:gd name="connsiteX29" fmla="*/ 281595 w 2364074"/>
                <a:gd name="connsiteY29" fmla="*/ 699260 h 699260"/>
                <a:gd name="connsiteX30" fmla="*/ 0 w 2364074"/>
                <a:gd name="connsiteY30" fmla="*/ 428958 h 699260"/>
                <a:gd name="connsiteX31" fmla="*/ 0 w 2364074"/>
                <a:gd name="connsiteY31" fmla="*/ 151474 h 699260"/>
                <a:gd name="connsiteX32" fmla="*/ 159418 w 2364074"/>
                <a:gd name="connsiteY32" fmla="*/ 0 h 69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64074" h="699260">
                  <a:moveTo>
                    <a:pt x="1419325" y="140375"/>
                  </a:moveTo>
                  <a:lnTo>
                    <a:pt x="1419325" y="336246"/>
                  </a:lnTo>
                  <a:cubicBezTo>
                    <a:pt x="1419325" y="533423"/>
                    <a:pt x="1513408" y="559539"/>
                    <a:pt x="1604877" y="559539"/>
                  </a:cubicBezTo>
                  <a:lnTo>
                    <a:pt x="2083132" y="559539"/>
                  </a:lnTo>
                  <a:cubicBezTo>
                    <a:pt x="2179828" y="559539"/>
                    <a:pt x="2224256" y="492290"/>
                    <a:pt x="2224256" y="428958"/>
                  </a:cubicBezTo>
                  <a:lnTo>
                    <a:pt x="2224256" y="151474"/>
                  </a:lnTo>
                  <a:cubicBezTo>
                    <a:pt x="2224256" y="148209"/>
                    <a:pt x="2224256" y="140375"/>
                    <a:pt x="2205309" y="140375"/>
                  </a:cubicBezTo>
                  <a:close/>
                  <a:moveTo>
                    <a:pt x="159418" y="140375"/>
                  </a:moveTo>
                  <a:cubicBezTo>
                    <a:pt x="140471" y="140375"/>
                    <a:pt x="140471" y="148209"/>
                    <a:pt x="140471" y="151474"/>
                  </a:cubicBezTo>
                  <a:lnTo>
                    <a:pt x="140471" y="428958"/>
                  </a:lnTo>
                  <a:cubicBezTo>
                    <a:pt x="140471" y="492290"/>
                    <a:pt x="184899" y="559539"/>
                    <a:pt x="281595" y="559539"/>
                  </a:cubicBezTo>
                  <a:lnTo>
                    <a:pt x="759850" y="559539"/>
                  </a:lnTo>
                  <a:cubicBezTo>
                    <a:pt x="851973" y="559539"/>
                    <a:pt x="945402" y="533423"/>
                    <a:pt x="945402" y="336246"/>
                  </a:cubicBezTo>
                  <a:lnTo>
                    <a:pt x="945402" y="140375"/>
                  </a:lnTo>
                  <a:close/>
                  <a:moveTo>
                    <a:pt x="159418" y="0"/>
                  </a:moveTo>
                  <a:lnTo>
                    <a:pt x="1085220" y="0"/>
                  </a:lnTo>
                  <a:lnTo>
                    <a:pt x="1085220" y="95049"/>
                  </a:lnTo>
                  <a:lnTo>
                    <a:pt x="1278854" y="95049"/>
                  </a:lnTo>
                  <a:lnTo>
                    <a:pt x="1278854" y="0"/>
                  </a:lnTo>
                  <a:lnTo>
                    <a:pt x="2205309" y="0"/>
                  </a:lnTo>
                  <a:cubicBezTo>
                    <a:pt x="2296125" y="0"/>
                    <a:pt x="2364074" y="65291"/>
                    <a:pt x="2364074" y="151474"/>
                  </a:cubicBezTo>
                  <a:lnTo>
                    <a:pt x="2364074" y="428958"/>
                  </a:lnTo>
                  <a:cubicBezTo>
                    <a:pt x="2364074" y="583043"/>
                    <a:pt x="2243203" y="699260"/>
                    <a:pt x="2083132" y="699260"/>
                  </a:cubicBezTo>
                  <a:lnTo>
                    <a:pt x="1604877" y="699260"/>
                  </a:lnTo>
                  <a:cubicBezTo>
                    <a:pt x="1483354" y="699260"/>
                    <a:pt x="1278854" y="652251"/>
                    <a:pt x="1278854" y="336246"/>
                  </a:cubicBezTo>
                  <a:lnTo>
                    <a:pt x="1278854" y="235529"/>
                  </a:lnTo>
                  <a:lnTo>
                    <a:pt x="1085220" y="235529"/>
                  </a:lnTo>
                  <a:lnTo>
                    <a:pt x="1085220" y="336246"/>
                  </a:lnTo>
                  <a:cubicBezTo>
                    <a:pt x="1085220" y="652251"/>
                    <a:pt x="881373" y="699260"/>
                    <a:pt x="759850" y="699260"/>
                  </a:cubicBezTo>
                  <a:lnTo>
                    <a:pt x="281595" y="699260"/>
                  </a:lnTo>
                  <a:cubicBezTo>
                    <a:pt x="121524" y="699260"/>
                    <a:pt x="0" y="583043"/>
                    <a:pt x="0" y="428958"/>
                  </a:cubicBezTo>
                  <a:lnTo>
                    <a:pt x="0" y="151474"/>
                  </a:lnTo>
                  <a:cubicBezTo>
                    <a:pt x="0" y="65291"/>
                    <a:pt x="68602" y="0"/>
                    <a:pt x="159418" y="0"/>
                  </a:cubicBezTo>
                  <a:close/>
                </a:path>
              </a:pathLst>
            </a:custGeom>
            <a:solidFill>
              <a:schemeClr val="accent1">
                <a:lumMod val="50000"/>
              </a:schemeClr>
            </a:solidFill>
            <a:ln>
              <a:noFill/>
            </a:ln>
            <a:effectLst/>
          </p:spPr>
          <p:txBody>
            <a:bodyPr wrap="square" anchor="ctr">
              <a:noAutofit/>
            </a:bodyPr>
            <a:lstStyle/>
            <a:p>
              <a:pPr defTabSz="914377">
                <a:defRPr/>
              </a:pPr>
              <a:endParaRPr lang="en-US" sz="6532" dirty="0">
                <a:solidFill>
                  <a:prstClr val="black"/>
                </a:solidFill>
                <a:latin typeface="Lato Light" panose="020F0502020204030203" pitchFamily="34" charset="0"/>
              </a:endParaRPr>
            </a:p>
          </p:txBody>
        </p:sp>
        <p:sp>
          <p:nvSpPr>
            <p:cNvPr id="185" name="Freeform 19">
              <a:extLst>
                <a:ext uri="{FF2B5EF4-FFF2-40B4-BE49-F238E27FC236}">
                  <a16:creationId xmlns:a16="http://schemas.microsoft.com/office/drawing/2014/main" id="{E9A03961-0DE1-6713-53F0-330F06B95B2B}"/>
                </a:ext>
              </a:extLst>
            </p:cNvPr>
            <p:cNvSpPr>
              <a:spLocks noChangeArrowheads="1"/>
            </p:cNvSpPr>
            <p:nvPr/>
          </p:nvSpPr>
          <p:spPr bwMode="auto">
            <a:xfrm>
              <a:off x="11799986" y="6492203"/>
              <a:ext cx="201621" cy="201621"/>
            </a:xfrm>
            <a:custGeom>
              <a:avLst/>
              <a:gdLst>
                <a:gd name="T0" fmla="*/ 307 w 308"/>
                <a:gd name="T1" fmla="*/ 154 h 309"/>
                <a:gd name="T2" fmla="*/ 307 w 308"/>
                <a:gd name="T3" fmla="*/ 154 h 309"/>
                <a:gd name="T4" fmla="*/ 153 w 308"/>
                <a:gd name="T5" fmla="*/ 308 h 309"/>
                <a:gd name="T6" fmla="*/ 153 w 308"/>
                <a:gd name="T7" fmla="*/ 308 h 309"/>
                <a:gd name="T8" fmla="*/ 0 w 308"/>
                <a:gd name="T9" fmla="*/ 154 h 309"/>
                <a:gd name="T10" fmla="*/ 0 w 308"/>
                <a:gd name="T11" fmla="*/ 154 h 309"/>
                <a:gd name="T12" fmla="*/ 153 w 308"/>
                <a:gd name="T13" fmla="*/ 0 h 309"/>
                <a:gd name="T14" fmla="*/ 153 w 308"/>
                <a:gd name="T15" fmla="*/ 0 h 309"/>
                <a:gd name="T16" fmla="*/ 307 w 308"/>
                <a:gd name="T1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309">
                  <a:moveTo>
                    <a:pt x="307" y="154"/>
                  </a:moveTo>
                  <a:lnTo>
                    <a:pt x="307" y="154"/>
                  </a:lnTo>
                  <a:cubicBezTo>
                    <a:pt x="307" y="239"/>
                    <a:pt x="239" y="308"/>
                    <a:pt x="153" y="308"/>
                  </a:cubicBezTo>
                  <a:lnTo>
                    <a:pt x="153" y="308"/>
                  </a:lnTo>
                  <a:cubicBezTo>
                    <a:pt x="68" y="308"/>
                    <a:pt x="0" y="239"/>
                    <a:pt x="0" y="154"/>
                  </a:cubicBezTo>
                  <a:lnTo>
                    <a:pt x="0" y="154"/>
                  </a:lnTo>
                  <a:cubicBezTo>
                    <a:pt x="0" y="69"/>
                    <a:pt x="68" y="0"/>
                    <a:pt x="153" y="0"/>
                  </a:cubicBezTo>
                  <a:lnTo>
                    <a:pt x="153" y="0"/>
                  </a:lnTo>
                  <a:cubicBezTo>
                    <a:pt x="239" y="0"/>
                    <a:pt x="307" y="69"/>
                    <a:pt x="307" y="154"/>
                  </a:cubicBezTo>
                </a:path>
              </a:pathLst>
            </a:custGeom>
            <a:solidFill>
              <a:schemeClr val="bg1">
                <a:lumMod val="5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6" name="Freeform 20">
              <a:extLst>
                <a:ext uri="{FF2B5EF4-FFF2-40B4-BE49-F238E27FC236}">
                  <a16:creationId xmlns:a16="http://schemas.microsoft.com/office/drawing/2014/main" id="{6F359618-D783-86E7-D99C-E0BD2F041EA1}"/>
                </a:ext>
              </a:extLst>
            </p:cNvPr>
            <p:cNvSpPr>
              <a:spLocks noChangeArrowheads="1"/>
            </p:cNvSpPr>
            <p:nvPr/>
          </p:nvSpPr>
          <p:spPr bwMode="auto">
            <a:xfrm>
              <a:off x="11851831" y="6509484"/>
              <a:ext cx="123854" cy="138255"/>
            </a:xfrm>
            <a:custGeom>
              <a:avLst/>
              <a:gdLst>
                <a:gd name="T0" fmla="*/ 187 w 188"/>
                <a:gd name="T1" fmla="*/ 135 h 210"/>
                <a:gd name="T2" fmla="*/ 187 w 188"/>
                <a:gd name="T3" fmla="*/ 135 h 210"/>
                <a:gd name="T4" fmla="*/ 67 w 188"/>
                <a:gd name="T5" fmla="*/ 0 h 210"/>
                <a:gd name="T6" fmla="*/ 67 w 188"/>
                <a:gd name="T7" fmla="*/ 0 h 210"/>
                <a:gd name="T8" fmla="*/ 187 w 188"/>
                <a:gd name="T9" fmla="*/ 135 h 210"/>
              </a:gdLst>
              <a:ahLst/>
              <a:cxnLst>
                <a:cxn ang="0">
                  <a:pos x="T0" y="T1"/>
                </a:cxn>
                <a:cxn ang="0">
                  <a:pos x="T2" y="T3"/>
                </a:cxn>
                <a:cxn ang="0">
                  <a:pos x="T4" y="T5"/>
                </a:cxn>
                <a:cxn ang="0">
                  <a:pos x="T6" y="T7"/>
                </a:cxn>
                <a:cxn ang="0">
                  <a:pos x="T8" y="T9"/>
                </a:cxn>
              </a:cxnLst>
              <a:rect l="0" t="0" r="r" b="b"/>
              <a:pathLst>
                <a:path w="188" h="210">
                  <a:moveTo>
                    <a:pt x="187" y="135"/>
                  </a:moveTo>
                  <a:lnTo>
                    <a:pt x="187" y="135"/>
                  </a:lnTo>
                  <a:cubicBezTo>
                    <a:pt x="187" y="209"/>
                    <a:pt x="0" y="0"/>
                    <a:pt x="67" y="0"/>
                  </a:cubicBezTo>
                  <a:lnTo>
                    <a:pt x="67" y="0"/>
                  </a:lnTo>
                  <a:cubicBezTo>
                    <a:pt x="133" y="0"/>
                    <a:pt x="187" y="61"/>
                    <a:pt x="187" y="13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7" name="Freeform 21">
              <a:extLst>
                <a:ext uri="{FF2B5EF4-FFF2-40B4-BE49-F238E27FC236}">
                  <a16:creationId xmlns:a16="http://schemas.microsoft.com/office/drawing/2014/main" id="{E9E2B6D1-E9AE-2EA8-4671-49780228FDAC}"/>
                </a:ext>
              </a:extLst>
            </p:cNvPr>
            <p:cNvSpPr>
              <a:spLocks noChangeArrowheads="1"/>
            </p:cNvSpPr>
            <p:nvPr/>
          </p:nvSpPr>
          <p:spPr bwMode="auto">
            <a:xfrm>
              <a:off x="11647331" y="5996790"/>
              <a:ext cx="417643" cy="141136"/>
            </a:xfrm>
            <a:custGeom>
              <a:avLst/>
              <a:gdLst>
                <a:gd name="T0" fmla="*/ 56 w 638"/>
                <a:gd name="T1" fmla="*/ 216 h 217"/>
                <a:gd name="T2" fmla="*/ 56 w 638"/>
                <a:gd name="T3" fmla="*/ 216 h 217"/>
                <a:gd name="T4" fmla="*/ 24 w 638"/>
                <a:gd name="T5" fmla="*/ 205 h 217"/>
                <a:gd name="T6" fmla="*/ 24 w 638"/>
                <a:gd name="T7" fmla="*/ 205 h 217"/>
                <a:gd name="T8" fmla="*/ 18 w 638"/>
                <a:gd name="T9" fmla="*/ 135 h 217"/>
                <a:gd name="T10" fmla="*/ 18 w 638"/>
                <a:gd name="T11" fmla="*/ 135 h 217"/>
                <a:gd name="T12" fmla="*/ 314 w 638"/>
                <a:gd name="T13" fmla="*/ 4 h 217"/>
                <a:gd name="T14" fmla="*/ 314 w 638"/>
                <a:gd name="T15" fmla="*/ 4 h 217"/>
                <a:gd name="T16" fmla="*/ 618 w 638"/>
                <a:gd name="T17" fmla="*/ 101 h 217"/>
                <a:gd name="T18" fmla="*/ 618 w 638"/>
                <a:gd name="T19" fmla="*/ 101 h 217"/>
                <a:gd name="T20" fmla="*/ 618 w 638"/>
                <a:gd name="T21" fmla="*/ 171 h 217"/>
                <a:gd name="T22" fmla="*/ 618 w 638"/>
                <a:gd name="T23" fmla="*/ 171 h 217"/>
                <a:gd name="T24" fmla="*/ 548 w 638"/>
                <a:gd name="T25" fmla="*/ 171 h 217"/>
                <a:gd name="T26" fmla="*/ 548 w 638"/>
                <a:gd name="T27" fmla="*/ 171 h 217"/>
                <a:gd name="T28" fmla="*/ 318 w 638"/>
                <a:gd name="T29" fmla="*/ 104 h 217"/>
                <a:gd name="T30" fmla="*/ 318 w 638"/>
                <a:gd name="T31" fmla="*/ 104 h 217"/>
                <a:gd name="T32" fmla="*/ 94 w 638"/>
                <a:gd name="T33" fmla="*/ 199 h 217"/>
                <a:gd name="T34" fmla="*/ 94 w 638"/>
                <a:gd name="T35" fmla="*/ 199 h 217"/>
                <a:gd name="T36" fmla="*/ 56 w 638"/>
                <a:gd name="T3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8" h="217">
                  <a:moveTo>
                    <a:pt x="56" y="216"/>
                  </a:moveTo>
                  <a:lnTo>
                    <a:pt x="56" y="216"/>
                  </a:lnTo>
                  <a:cubicBezTo>
                    <a:pt x="45" y="216"/>
                    <a:pt x="33" y="213"/>
                    <a:pt x="24" y="205"/>
                  </a:cubicBezTo>
                  <a:lnTo>
                    <a:pt x="24" y="205"/>
                  </a:lnTo>
                  <a:cubicBezTo>
                    <a:pt x="3" y="188"/>
                    <a:pt x="0" y="156"/>
                    <a:pt x="18" y="135"/>
                  </a:cubicBezTo>
                  <a:lnTo>
                    <a:pt x="18" y="135"/>
                  </a:lnTo>
                  <a:cubicBezTo>
                    <a:pt x="82" y="58"/>
                    <a:pt x="190" y="10"/>
                    <a:pt x="314" y="4"/>
                  </a:cubicBezTo>
                  <a:lnTo>
                    <a:pt x="314" y="4"/>
                  </a:lnTo>
                  <a:cubicBezTo>
                    <a:pt x="436" y="0"/>
                    <a:pt x="553" y="36"/>
                    <a:pt x="618" y="101"/>
                  </a:cubicBezTo>
                  <a:lnTo>
                    <a:pt x="618" y="101"/>
                  </a:lnTo>
                  <a:cubicBezTo>
                    <a:pt x="637" y="120"/>
                    <a:pt x="637" y="152"/>
                    <a:pt x="618" y="171"/>
                  </a:cubicBezTo>
                  <a:lnTo>
                    <a:pt x="618" y="171"/>
                  </a:lnTo>
                  <a:cubicBezTo>
                    <a:pt x="598" y="190"/>
                    <a:pt x="567" y="190"/>
                    <a:pt x="548" y="171"/>
                  </a:cubicBezTo>
                  <a:lnTo>
                    <a:pt x="548" y="171"/>
                  </a:lnTo>
                  <a:cubicBezTo>
                    <a:pt x="502" y="126"/>
                    <a:pt x="413" y="99"/>
                    <a:pt x="318" y="104"/>
                  </a:cubicBezTo>
                  <a:lnTo>
                    <a:pt x="318" y="104"/>
                  </a:lnTo>
                  <a:cubicBezTo>
                    <a:pt x="222" y="108"/>
                    <a:pt x="140" y="143"/>
                    <a:pt x="94" y="199"/>
                  </a:cubicBezTo>
                  <a:lnTo>
                    <a:pt x="94" y="199"/>
                  </a:lnTo>
                  <a:cubicBezTo>
                    <a:pt x="84" y="210"/>
                    <a:pt x="70" y="216"/>
                    <a:pt x="56" y="216"/>
                  </a:cubicBezTo>
                </a:path>
              </a:pathLst>
            </a:custGeom>
            <a:solidFill>
              <a:schemeClr val="bg1">
                <a:lumMod val="5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8" name="Freeform 22">
              <a:extLst>
                <a:ext uri="{FF2B5EF4-FFF2-40B4-BE49-F238E27FC236}">
                  <a16:creationId xmlns:a16="http://schemas.microsoft.com/office/drawing/2014/main" id="{1C7B5569-67C8-2ED8-892B-A968104F07C7}"/>
                </a:ext>
              </a:extLst>
            </p:cNvPr>
            <p:cNvSpPr>
              <a:spLocks noChangeArrowheads="1"/>
            </p:cNvSpPr>
            <p:nvPr/>
          </p:nvSpPr>
          <p:spPr bwMode="auto">
            <a:xfrm>
              <a:off x="13001073" y="6492203"/>
              <a:ext cx="201621" cy="201621"/>
            </a:xfrm>
            <a:custGeom>
              <a:avLst/>
              <a:gdLst>
                <a:gd name="T0" fmla="*/ 308 w 309"/>
                <a:gd name="T1" fmla="*/ 154 h 309"/>
                <a:gd name="T2" fmla="*/ 308 w 309"/>
                <a:gd name="T3" fmla="*/ 154 h 309"/>
                <a:gd name="T4" fmla="*/ 154 w 309"/>
                <a:gd name="T5" fmla="*/ 308 h 309"/>
                <a:gd name="T6" fmla="*/ 154 w 309"/>
                <a:gd name="T7" fmla="*/ 308 h 309"/>
                <a:gd name="T8" fmla="*/ 0 w 309"/>
                <a:gd name="T9" fmla="*/ 154 h 309"/>
                <a:gd name="T10" fmla="*/ 0 w 309"/>
                <a:gd name="T11" fmla="*/ 154 h 309"/>
                <a:gd name="T12" fmla="*/ 154 w 309"/>
                <a:gd name="T13" fmla="*/ 0 h 309"/>
                <a:gd name="T14" fmla="*/ 154 w 309"/>
                <a:gd name="T15" fmla="*/ 0 h 309"/>
                <a:gd name="T16" fmla="*/ 308 w 309"/>
                <a:gd name="T1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09">
                  <a:moveTo>
                    <a:pt x="308" y="154"/>
                  </a:moveTo>
                  <a:lnTo>
                    <a:pt x="308" y="154"/>
                  </a:lnTo>
                  <a:cubicBezTo>
                    <a:pt x="308" y="239"/>
                    <a:pt x="239" y="308"/>
                    <a:pt x="154" y="308"/>
                  </a:cubicBezTo>
                  <a:lnTo>
                    <a:pt x="154" y="308"/>
                  </a:lnTo>
                  <a:cubicBezTo>
                    <a:pt x="69" y="308"/>
                    <a:pt x="0" y="239"/>
                    <a:pt x="0" y="154"/>
                  </a:cubicBezTo>
                  <a:lnTo>
                    <a:pt x="0" y="154"/>
                  </a:lnTo>
                  <a:cubicBezTo>
                    <a:pt x="0" y="69"/>
                    <a:pt x="69" y="0"/>
                    <a:pt x="154" y="0"/>
                  </a:cubicBezTo>
                  <a:lnTo>
                    <a:pt x="154" y="0"/>
                  </a:lnTo>
                  <a:cubicBezTo>
                    <a:pt x="239" y="0"/>
                    <a:pt x="308" y="69"/>
                    <a:pt x="308" y="154"/>
                  </a:cubicBezTo>
                </a:path>
              </a:pathLst>
            </a:custGeom>
            <a:solidFill>
              <a:schemeClr val="bg1">
                <a:lumMod val="5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89" name="Freeform 23">
              <a:extLst>
                <a:ext uri="{FF2B5EF4-FFF2-40B4-BE49-F238E27FC236}">
                  <a16:creationId xmlns:a16="http://schemas.microsoft.com/office/drawing/2014/main" id="{B58E7902-32AC-0C02-6055-91FC1D7C3E83}"/>
                </a:ext>
              </a:extLst>
            </p:cNvPr>
            <p:cNvSpPr>
              <a:spLocks noChangeArrowheads="1"/>
            </p:cNvSpPr>
            <p:nvPr/>
          </p:nvSpPr>
          <p:spPr bwMode="auto">
            <a:xfrm>
              <a:off x="13052918" y="6509484"/>
              <a:ext cx="123852" cy="138255"/>
            </a:xfrm>
            <a:custGeom>
              <a:avLst/>
              <a:gdLst>
                <a:gd name="T0" fmla="*/ 188 w 189"/>
                <a:gd name="T1" fmla="*/ 135 h 210"/>
                <a:gd name="T2" fmla="*/ 188 w 189"/>
                <a:gd name="T3" fmla="*/ 135 h 210"/>
                <a:gd name="T4" fmla="*/ 67 w 189"/>
                <a:gd name="T5" fmla="*/ 0 h 210"/>
                <a:gd name="T6" fmla="*/ 67 w 189"/>
                <a:gd name="T7" fmla="*/ 0 h 210"/>
                <a:gd name="T8" fmla="*/ 188 w 189"/>
                <a:gd name="T9" fmla="*/ 135 h 210"/>
              </a:gdLst>
              <a:ahLst/>
              <a:cxnLst>
                <a:cxn ang="0">
                  <a:pos x="T0" y="T1"/>
                </a:cxn>
                <a:cxn ang="0">
                  <a:pos x="T2" y="T3"/>
                </a:cxn>
                <a:cxn ang="0">
                  <a:pos x="T4" y="T5"/>
                </a:cxn>
                <a:cxn ang="0">
                  <a:pos x="T6" y="T7"/>
                </a:cxn>
                <a:cxn ang="0">
                  <a:pos x="T8" y="T9"/>
                </a:cxn>
              </a:cxnLst>
              <a:rect l="0" t="0" r="r" b="b"/>
              <a:pathLst>
                <a:path w="189" h="210">
                  <a:moveTo>
                    <a:pt x="188" y="135"/>
                  </a:moveTo>
                  <a:lnTo>
                    <a:pt x="188" y="135"/>
                  </a:lnTo>
                  <a:cubicBezTo>
                    <a:pt x="188" y="209"/>
                    <a:pt x="0" y="0"/>
                    <a:pt x="67" y="0"/>
                  </a:cubicBezTo>
                  <a:lnTo>
                    <a:pt x="67" y="0"/>
                  </a:lnTo>
                  <a:cubicBezTo>
                    <a:pt x="134" y="0"/>
                    <a:pt x="188" y="61"/>
                    <a:pt x="188" y="13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0" name="Freeform 24">
              <a:extLst>
                <a:ext uri="{FF2B5EF4-FFF2-40B4-BE49-F238E27FC236}">
                  <a16:creationId xmlns:a16="http://schemas.microsoft.com/office/drawing/2014/main" id="{729787CC-044D-0870-6F06-58699D588410}"/>
                </a:ext>
              </a:extLst>
            </p:cNvPr>
            <p:cNvSpPr>
              <a:spLocks noChangeArrowheads="1"/>
            </p:cNvSpPr>
            <p:nvPr/>
          </p:nvSpPr>
          <p:spPr bwMode="auto">
            <a:xfrm>
              <a:off x="12851297" y="5996790"/>
              <a:ext cx="417643" cy="141136"/>
            </a:xfrm>
            <a:custGeom>
              <a:avLst/>
              <a:gdLst>
                <a:gd name="T0" fmla="*/ 56 w 639"/>
                <a:gd name="T1" fmla="*/ 217 h 218"/>
                <a:gd name="T2" fmla="*/ 56 w 639"/>
                <a:gd name="T3" fmla="*/ 217 h 218"/>
                <a:gd name="T4" fmla="*/ 24 w 639"/>
                <a:gd name="T5" fmla="*/ 206 h 218"/>
                <a:gd name="T6" fmla="*/ 24 w 639"/>
                <a:gd name="T7" fmla="*/ 206 h 218"/>
                <a:gd name="T8" fmla="*/ 18 w 639"/>
                <a:gd name="T9" fmla="*/ 136 h 218"/>
                <a:gd name="T10" fmla="*/ 18 w 639"/>
                <a:gd name="T11" fmla="*/ 136 h 218"/>
                <a:gd name="T12" fmla="*/ 315 w 639"/>
                <a:gd name="T13" fmla="*/ 5 h 218"/>
                <a:gd name="T14" fmla="*/ 315 w 639"/>
                <a:gd name="T15" fmla="*/ 5 h 218"/>
                <a:gd name="T16" fmla="*/ 618 w 639"/>
                <a:gd name="T17" fmla="*/ 102 h 218"/>
                <a:gd name="T18" fmla="*/ 618 w 639"/>
                <a:gd name="T19" fmla="*/ 102 h 218"/>
                <a:gd name="T20" fmla="*/ 618 w 639"/>
                <a:gd name="T21" fmla="*/ 172 h 218"/>
                <a:gd name="T22" fmla="*/ 618 w 639"/>
                <a:gd name="T23" fmla="*/ 172 h 218"/>
                <a:gd name="T24" fmla="*/ 548 w 639"/>
                <a:gd name="T25" fmla="*/ 172 h 218"/>
                <a:gd name="T26" fmla="*/ 548 w 639"/>
                <a:gd name="T27" fmla="*/ 172 h 218"/>
                <a:gd name="T28" fmla="*/ 319 w 639"/>
                <a:gd name="T29" fmla="*/ 105 h 218"/>
                <a:gd name="T30" fmla="*/ 319 w 639"/>
                <a:gd name="T31" fmla="*/ 105 h 218"/>
                <a:gd name="T32" fmla="*/ 94 w 639"/>
                <a:gd name="T33" fmla="*/ 200 h 218"/>
                <a:gd name="T34" fmla="*/ 94 w 639"/>
                <a:gd name="T35" fmla="*/ 200 h 218"/>
                <a:gd name="T36" fmla="*/ 56 w 639"/>
                <a:gd name="T37"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9" h="218">
                  <a:moveTo>
                    <a:pt x="56" y="217"/>
                  </a:moveTo>
                  <a:lnTo>
                    <a:pt x="56" y="217"/>
                  </a:lnTo>
                  <a:cubicBezTo>
                    <a:pt x="45" y="217"/>
                    <a:pt x="34" y="214"/>
                    <a:pt x="24" y="206"/>
                  </a:cubicBezTo>
                  <a:lnTo>
                    <a:pt x="24" y="206"/>
                  </a:lnTo>
                  <a:cubicBezTo>
                    <a:pt x="3" y="189"/>
                    <a:pt x="0" y="157"/>
                    <a:pt x="18" y="136"/>
                  </a:cubicBezTo>
                  <a:lnTo>
                    <a:pt x="18" y="136"/>
                  </a:lnTo>
                  <a:cubicBezTo>
                    <a:pt x="83" y="59"/>
                    <a:pt x="191" y="11"/>
                    <a:pt x="315" y="5"/>
                  </a:cubicBezTo>
                  <a:lnTo>
                    <a:pt x="315" y="5"/>
                  </a:lnTo>
                  <a:cubicBezTo>
                    <a:pt x="436" y="0"/>
                    <a:pt x="553" y="37"/>
                    <a:pt x="618" y="102"/>
                  </a:cubicBezTo>
                  <a:lnTo>
                    <a:pt x="618" y="102"/>
                  </a:lnTo>
                  <a:cubicBezTo>
                    <a:pt x="638" y="121"/>
                    <a:pt x="638" y="153"/>
                    <a:pt x="618" y="172"/>
                  </a:cubicBezTo>
                  <a:lnTo>
                    <a:pt x="618" y="172"/>
                  </a:lnTo>
                  <a:cubicBezTo>
                    <a:pt x="599" y="191"/>
                    <a:pt x="568" y="191"/>
                    <a:pt x="548" y="172"/>
                  </a:cubicBezTo>
                  <a:lnTo>
                    <a:pt x="548" y="172"/>
                  </a:lnTo>
                  <a:cubicBezTo>
                    <a:pt x="503" y="127"/>
                    <a:pt x="416" y="101"/>
                    <a:pt x="319" y="105"/>
                  </a:cubicBezTo>
                  <a:lnTo>
                    <a:pt x="319" y="105"/>
                  </a:lnTo>
                  <a:cubicBezTo>
                    <a:pt x="223" y="109"/>
                    <a:pt x="141" y="144"/>
                    <a:pt x="94" y="200"/>
                  </a:cubicBezTo>
                  <a:lnTo>
                    <a:pt x="94" y="200"/>
                  </a:lnTo>
                  <a:cubicBezTo>
                    <a:pt x="84" y="211"/>
                    <a:pt x="70" y="217"/>
                    <a:pt x="56" y="217"/>
                  </a:cubicBezTo>
                </a:path>
              </a:pathLst>
            </a:custGeom>
            <a:solidFill>
              <a:schemeClr val="bg1">
                <a:lumMod val="5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1" name="Freeform 25">
              <a:extLst>
                <a:ext uri="{FF2B5EF4-FFF2-40B4-BE49-F238E27FC236}">
                  <a16:creationId xmlns:a16="http://schemas.microsoft.com/office/drawing/2014/main" id="{E0DA03B4-A3BD-1D2F-B8A9-03C58D906723}"/>
                </a:ext>
              </a:extLst>
            </p:cNvPr>
            <p:cNvSpPr>
              <a:spLocks noChangeArrowheads="1"/>
            </p:cNvSpPr>
            <p:nvPr/>
          </p:nvSpPr>
          <p:spPr bwMode="auto">
            <a:xfrm>
              <a:off x="12252193" y="6509485"/>
              <a:ext cx="227543" cy="835288"/>
            </a:xfrm>
            <a:custGeom>
              <a:avLst/>
              <a:gdLst>
                <a:gd name="T0" fmla="*/ 0 w 348"/>
                <a:gd name="T1" fmla="*/ 1065 h 1279"/>
                <a:gd name="T2" fmla="*/ 347 w 348"/>
                <a:gd name="T3" fmla="*/ 1278 h 1279"/>
                <a:gd name="T4" fmla="*/ 347 w 348"/>
                <a:gd name="T5" fmla="*/ 0 h 1279"/>
                <a:gd name="T6" fmla="*/ 0 w 348"/>
                <a:gd name="T7" fmla="*/ 1065 h 1279"/>
              </a:gdLst>
              <a:ahLst/>
              <a:cxnLst>
                <a:cxn ang="0">
                  <a:pos x="T0" y="T1"/>
                </a:cxn>
                <a:cxn ang="0">
                  <a:pos x="T2" y="T3"/>
                </a:cxn>
                <a:cxn ang="0">
                  <a:pos x="T4" y="T5"/>
                </a:cxn>
                <a:cxn ang="0">
                  <a:pos x="T6" y="T7"/>
                </a:cxn>
              </a:cxnLst>
              <a:rect l="0" t="0" r="r" b="b"/>
              <a:pathLst>
                <a:path w="348" h="1279">
                  <a:moveTo>
                    <a:pt x="0" y="1065"/>
                  </a:moveTo>
                  <a:lnTo>
                    <a:pt x="347" y="1278"/>
                  </a:lnTo>
                  <a:lnTo>
                    <a:pt x="347" y="0"/>
                  </a:lnTo>
                  <a:lnTo>
                    <a:pt x="0" y="1065"/>
                  </a:lnTo>
                </a:path>
              </a:pathLst>
            </a:custGeom>
            <a:solidFill>
              <a:schemeClr val="bg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2" name="Freeform 26">
              <a:extLst>
                <a:ext uri="{FF2B5EF4-FFF2-40B4-BE49-F238E27FC236}">
                  <a16:creationId xmlns:a16="http://schemas.microsoft.com/office/drawing/2014/main" id="{42695F88-6C69-DF3F-DA33-088F2528BA9B}"/>
                </a:ext>
              </a:extLst>
            </p:cNvPr>
            <p:cNvSpPr>
              <a:spLocks noChangeArrowheads="1"/>
            </p:cNvSpPr>
            <p:nvPr/>
          </p:nvSpPr>
          <p:spPr bwMode="auto">
            <a:xfrm>
              <a:off x="12131221" y="7451344"/>
              <a:ext cx="662470" cy="308191"/>
            </a:xfrm>
            <a:custGeom>
              <a:avLst/>
              <a:gdLst>
                <a:gd name="T0" fmla="*/ 1013 w 1014"/>
                <a:gd name="T1" fmla="*/ 0 h 472"/>
                <a:gd name="T2" fmla="*/ 1013 w 1014"/>
                <a:gd name="T3" fmla="*/ 0 h 472"/>
                <a:gd name="T4" fmla="*/ 506 w 1014"/>
                <a:gd name="T5" fmla="*/ 471 h 472"/>
                <a:gd name="T6" fmla="*/ 506 w 1014"/>
                <a:gd name="T7" fmla="*/ 471 h 472"/>
                <a:gd name="T8" fmla="*/ 0 w 1014"/>
                <a:gd name="T9" fmla="*/ 0 h 472"/>
                <a:gd name="T10" fmla="*/ 1013 w 1014"/>
                <a:gd name="T11" fmla="*/ 0 h 472"/>
              </a:gdLst>
              <a:ahLst/>
              <a:cxnLst>
                <a:cxn ang="0">
                  <a:pos x="T0" y="T1"/>
                </a:cxn>
                <a:cxn ang="0">
                  <a:pos x="T2" y="T3"/>
                </a:cxn>
                <a:cxn ang="0">
                  <a:pos x="T4" y="T5"/>
                </a:cxn>
                <a:cxn ang="0">
                  <a:pos x="T6" y="T7"/>
                </a:cxn>
                <a:cxn ang="0">
                  <a:pos x="T8" y="T9"/>
                </a:cxn>
                <a:cxn ang="0">
                  <a:pos x="T10" y="T11"/>
                </a:cxn>
              </a:cxnLst>
              <a:rect l="0" t="0" r="r" b="b"/>
              <a:pathLst>
                <a:path w="1014" h="472">
                  <a:moveTo>
                    <a:pt x="1013" y="0"/>
                  </a:moveTo>
                  <a:lnTo>
                    <a:pt x="1013" y="0"/>
                  </a:lnTo>
                  <a:cubicBezTo>
                    <a:pt x="1013" y="0"/>
                    <a:pt x="935" y="471"/>
                    <a:pt x="506" y="471"/>
                  </a:cubicBezTo>
                  <a:lnTo>
                    <a:pt x="506" y="471"/>
                  </a:lnTo>
                  <a:cubicBezTo>
                    <a:pt x="79" y="471"/>
                    <a:pt x="0" y="0"/>
                    <a:pt x="0" y="0"/>
                  </a:cubicBezTo>
                  <a:lnTo>
                    <a:pt x="1013"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3" name="Freeform 33">
              <a:extLst>
                <a:ext uri="{FF2B5EF4-FFF2-40B4-BE49-F238E27FC236}">
                  <a16:creationId xmlns:a16="http://schemas.microsoft.com/office/drawing/2014/main" id="{B316899E-D19D-0713-E805-1D2D89271286}"/>
                </a:ext>
              </a:extLst>
            </p:cNvPr>
            <p:cNvSpPr>
              <a:spLocks noChangeArrowheads="1"/>
            </p:cNvSpPr>
            <p:nvPr/>
          </p:nvSpPr>
          <p:spPr bwMode="auto">
            <a:xfrm>
              <a:off x="15443569" y="12500513"/>
              <a:ext cx="1771385" cy="483891"/>
            </a:xfrm>
            <a:custGeom>
              <a:avLst/>
              <a:gdLst>
                <a:gd name="T0" fmla="*/ 2526 w 2710"/>
                <a:gd name="T1" fmla="*/ 741 h 742"/>
                <a:gd name="T2" fmla="*/ 2526 w 2710"/>
                <a:gd name="T3" fmla="*/ 741 h 742"/>
                <a:gd name="T4" fmla="*/ 2709 w 2710"/>
                <a:gd name="T5" fmla="*/ 402 h 742"/>
                <a:gd name="T6" fmla="*/ 2709 w 2710"/>
                <a:gd name="T7" fmla="*/ 402 h 742"/>
                <a:gd name="T8" fmla="*/ 2315 w 2710"/>
                <a:gd name="T9" fmla="*/ 0 h 742"/>
                <a:gd name="T10" fmla="*/ 0 w 2710"/>
                <a:gd name="T11" fmla="*/ 0 h 742"/>
                <a:gd name="T12" fmla="*/ 0 w 2710"/>
                <a:gd name="T13" fmla="*/ 741 h 742"/>
                <a:gd name="T14" fmla="*/ 2526 w 2710"/>
                <a:gd name="T15" fmla="*/ 741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0" h="742">
                  <a:moveTo>
                    <a:pt x="2526" y="741"/>
                  </a:moveTo>
                  <a:lnTo>
                    <a:pt x="2526" y="741"/>
                  </a:lnTo>
                  <a:cubicBezTo>
                    <a:pt x="2636" y="669"/>
                    <a:pt x="2709" y="544"/>
                    <a:pt x="2709" y="402"/>
                  </a:cubicBezTo>
                  <a:lnTo>
                    <a:pt x="2709" y="402"/>
                  </a:lnTo>
                  <a:cubicBezTo>
                    <a:pt x="2709" y="180"/>
                    <a:pt x="2532" y="0"/>
                    <a:pt x="2315" y="0"/>
                  </a:cubicBezTo>
                  <a:lnTo>
                    <a:pt x="0" y="0"/>
                  </a:lnTo>
                  <a:lnTo>
                    <a:pt x="0" y="741"/>
                  </a:lnTo>
                  <a:lnTo>
                    <a:pt x="2526" y="741"/>
                  </a:lnTo>
                </a:path>
              </a:pathLst>
            </a:custGeom>
            <a:solidFill>
              <a:schemeClr val="bg1">
                <a:lumMod val="8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4" name="Freeform 34">
              <a:extLst>
                <a:ext uri="{FF2B5EF4-FFF2-40B4-BE49-F238E27FC236}">
                  <a16:creationId xmlns:a16="http://schemas.microsoft.com/office/drawing/2014/main" id="{F0A76A79-DF6B-8190-C90E-84D2AF79BE7B}"/>
                </a:ext>
              </a:extLst>
            </p:cNvPr>
            <p:cNvSpPr>
              <a:spLocks noChangeArrowheads="1"/>
            </p:cNvSpPr>
            <p:nvPr/>
          </p:nvSpPr>
          <p:spPr bwMode="auto">
            <a:xfrm>
              <a:off x="7015805" y="12500513"/>
              <a:ext cx="9165122" cy="483891"/>
            </a:xfrm>
            <a:custGeom>
              <a:avLst/>
              <a:gdLst>
                <a:gd name="T0" fmla="*/ 182 w 14031"/>
                <a:gd name="T1" fmla="*/ 741 h 742"/>
                <a:gd name="T2" fmla="*/ 13847 w 14031"/>
                <a:gd name="T3" fmla="*/ 741 h 742"/>
                <a:gd name="T4" fmla="*/ 13847 w 14031"/>
                <a:gd name="T5" fmla="*/ 741 h 742"/>
                <a:gd name="T6" fmla="*/ 14030 w 14031"/>
                <a:gd name="T7" fmla="*/ 402 h 742"/>
                <a:gd name="T8" fmla="*/ 14030 w 14031"/>
                <a:gd name="T9" fmla="*/ 402 h 742"/>
                <a:gd name="T10" fmla="*/ 13636 w 14031"/>
                <a:gd name="T11" fmla="*/ 0 h 742"/>
                <a:gd name="T12" fmla="*/ 394 w 14031"/>
                <a:gd name="T13" fmla="*/ 0 h 742"/>
                <a:gd name="T14" fmla="*/ 394 w 14031"/>
                <a:gd name="T15" fmla="*/ 0 h 742"/>
                <a:gd name="T16" fmla="*/ 0 w 14031"/>
                <a:gd name="T17" fmla="*/ 402 h 742"/>
                <a:gd name="T18" fmla="*/ 0 w 14031"/>
                <a:gd name="T19" fmla="*/ 402 h 742"/>
                <a:gd name="T20" fmla="*/ 182 w 14031"/>
                <a:gd name="T21" fmla="*/ 74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31" h="742">
                  <a:moveTo>
                    <a:pt x="182" y="741"/>
                  </a:moveTo>
                  <a:lnTo>
                    <a:pt x="13847" y="741"/>
                  </a:lnTo>
                  <a:lnTo>
                    <a:pt x="13847" y="741"/>
                  </a:lnTo>
                  <a:cubicBezTo>
                    <a:pt x="13957" y="669"/>
                    <a:pt x="14030" y="544"/>
                    <a:pt x="14030" y="402"/>
                  </a:cubicBezTo>
                  <a:lnTo>
                    <a:pt x="14030" y="402"/>
                  </a:lnTo>
                  <a:cubicBezTo>
                    <a:pt x="14030" y="180"/>
                    <a:pt x="13854" y="0"/>
                    <a:pt x="13636" y="0"/>
                  </a:cubicBezTo>
                  <a:lnTo>
                    <a:pt x="394" y="0"/>
                  </a:lnTo>
                  <a:lnTo>
                    <a:pt x="394" y="0"/>
                  </a:lnTo>
                  <a:cubicBezTo>
                    <a:pt x="176" y="0"/>
                    <a:pt x="0" y="180"/>
                    <a:pt x="0" y="402"/>
                  </a:cubicBezTo>
                  <a:lnTo>
                    <a:pt x="0" y="402"/>
                  </a:lnTo>
                  <a:cubicBezTo>
                    <a:pt x="0" y="544"/>
                    <a:pt x="73" y="669"/>
                    <a:pt x="182" y="741"/>
                  </a:cubicBezTo>
                </a:path>
              </a:pathLst>
            </a:custGeom>
            <a:solidFill>
              <a:schemeClr val="bg1">
                <a:lumMod val="9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5" name="Freeform 35">
              <a:extLst>
                <a:ext uri="{FF2B5EF4-FFF2-40B4-BE49-F238E27FC236}">
                  <a16:creationId xmlns:a16="http://schemas.microsoft.com/office/drawing/2014/main" id="{4D70AAB4-029D-0FE1-AE2F-558F6DD970B3}"/>
                </a:ext>
              </a:extLst>
            </p:cNvPr>
            <p:cNvSpPr>
              <a:spLocks noChangeArrowheads="1"/>
            </p:cNvSpPr>
            <p:nvPr/>
          </p:nvSpPr>
          <p:spPr bwMode="auto">
            <a:xfrm>
              <a:off x="11036707" y="9507880"/>
              <a:ext cx="3827921" cy="2488581"/>
            </a:xfrm>
            <a:custGeom>
              <a:avLst/>
              <a:gdLst>
                <a:gd name="T0" fmla="*/ 5859 w 5860"/>
                <a:gd name="T1" fmla="*/ 3374 h 3808"/>
                <a:gd name="T2" fmla="*/ 5859 w 5860"/>
                <a:gd name="T3" fmla="*/ 3374 h 3808"/>
                <a:gd name="T4" fmla="*/ 5462 w 5860"/>
                <a:gd name="T5" fmla="*/ 3807 h 3808"/>
                <a:gd name="T6" fmla="*/ 397 w 5860"/>
                <a:gd name="T7" fmla="*/ 3807 h 3808"/>
                <a:gd name="T8" fmla="*/ 397 w 5860"/>
                <a:gd name="T9" fmla="*/ 3807 h 3808"/>
                <a:gd name="T10" fmla="*/ 0 w 5860"/>
                <a:gd name="T11" fmla="*/ 3374 h 3808"/>
                <a:gd name="T12" fmla="*/ 0 w 5860"/>
                <a:gd name="T13" fmla="*/ 432 h 3808"/>
                <a:gd name="T14" fmla="*/ 0 w 5860"/>
                <a:gd name="T15" fmla="*/ 432 h 3808"/>
                <a:gd name="T16" fmla="*/ 397 w 5860"/>
                <a:gd name="T17" fmla="*/ 0 h 3808"/>
                <a:gd name="T18" fmla="*/ 5462 w 5860"/>
                <a:gd name="T19" fmla="*/ 0 h 3808"/>
                <a:gd name="T20" fmla="*/ 5462 w 5860"/>
                <a:gd name="T21" fmla="*/ 0 h 3808"/>
                <a:gd name="T22" fmla="*/ 5859 w 5860"/>
                <a:gd name="T23" fmla="*/ 432 h 3808"/>
                <a:gd name="T24" fmla="*/ 5859 w 5860"/>
                <a:gd name="T25" fmla="*/ 3374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0" h="3808">
                  <a:moveTo>
                    <a:pt x="5859" y="3374"/>
                  </a:moveTo>
                  <a:lnTo>
                    <a:pt x="5859" y="3374"/>
                  </a:lnTo>
                  <a:cubicBezTo>
                    <a:pt x="5859" y="3613"/>
                    <a:pt x="5681" y="3807"/>
                    <a:pt x="5462" y="3807"/>
                  </a:cubicBezTo>
                  <a:lnTo>
                    <a:pt x="397" y="3807"/>
                  </a:lnTo>
                  <a:lnTo>
                    <a:pt x="397" y="3807"/>
                  </a:lnTo>
                  <a:cubicBezTo>
                    <a:pt x="178" y="3807"/>
                    <a:pt x="0" y="3613"/>
                    <a:pt x="0" y="3374"/>
                  </a:cubicBezTo>
                  <a:lnTo>
                    <a:pt x="0" y="432"/>
                  </a:lnTo>
                  <a:lnTo>
                    <a:pt x="0" y="432"/>
                  </a:lnTo>
                  <a:cubicBezTo>
                    <a:pt x="0" y="193"/>
                    <a:pt x="178" y="0"/>
                    <a:pt x="397" y="0"/>
                  </a:cubicBezTo>
                  <a:lnTo>
                    <a:pt x="5462" y="0"/>
                  </a:lnTo>
                  <a:lnTo>
                    <a:pt x="5462" y="0"/>
                  </a:lnTo>
                  <a:cubicBezTo>
                    <a:pt x="5681" y="0"/>
                    <a:pt x="5859" y="193"/>
                    <a:pt x="5859" y="432"/>
                  </a:cubicBezTo>
                  <a:lnTo>
                    <a:pt x="5859" y="3374"/>
                  </a:lnTo>
                </a:path>
              </a:pathLst>
            </a:custGeom>
            <a:solidFill>
              <a:schemeClr val="accent6">
                <a:lumMod val="1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6" name="Freeform 36">
              <a:extLst>
                <a:ext uri="{FF2B5EF4-FFF2-40B4-BE49-F238E27FC236}">
                  <a16:creationId xmlns:a16="http://schemas.microsoft.com/office/drawing/2014/main" id="{5F45940B-CF3E-214F-6012-F5CF4E2DF715}"/>
                </a:ext>
              </a:extLst>
            </p:cNvPr>
            <p:cNvSpPr>
              <a:spLocks noChangeArrowheads="1"/>
            </p:cNvSpPr>
            <p:nvPr/>
          </p:nvSpPr>
          <p:spPr bwMode="auto">
            <a:xfrm>
              <a:off x="11114474" y="9608690"/>
              <a:ext cx="3669505" cy="2384890"/>
            </a:xfrm>
            <a:custGeom>
              <a:avLst/>
              <a:gdLst>
                <a:gd name="T0" fmla="*/ 5619 w 5620"/>
                <a:gd name="T1" fmla="*/ 3237 h 3653"/>
                <a:gd name="T2" fmla="*/ 5619 w 5620"/>
                <a:gd name="T3" fmla="*/ 3237 h 3653"/>
                <a:gd name="T4" fmla="*/ 5239 w 5620"/>
                <a:gd name="T5" fmla="*/ 3652 h 3653"/>
                <a:gd name="T6" fmla="*/ 380 w 5620"/>
                <a:gd name="T7" fmla="*/ 3652 h 3653"/>
                <a:gd name="T8" fmla="*/ 380 w 5620"/>
                <a:gd name="T9" fmla="*/ 3652 h 3653"/>
                <a:gd name="T10" fmla="*/ 0 w 5620"/>
                <a:gd name="T11" fmla="*/ 3237 h 3653"/>
                <a:gd name="T12" fmla="*/ 0 w 5620"/>
                <a:gd name="T13" fmla="*/ 415 h 3653"/>
                <a:gd name="T14" fmla="*/ 0 w 5620"/>
                <a:gd name="T15" fmla="*/ 415 h 3653"/>
                <a:gd name="T16" fmla="*/ 380 w 5620"/>
                <a:gd name="T17" fmla="*/ 0 h 3653"/>
                <a:gd name="T18" fmla="*/ 5239 w 5620"/>
                <a:gd name="T19" fmla="*/ 0 h 3653"/>
                <a:gd name="T20" fmla="*/ 5239 w 5620"/>
                <a:gd name="T21" fmla="*/ 0 h 3653"/>
                <a:gd name="T22" fmla="*/ 5619 w 5620"/>
                <a:gd name="T23" fmla="*/ 415 h 3653"/>
                <a:gd name="T24" fmla="*/ 5619 w 5620"/>
                <a:gd name="T25" fmla="*/ 3237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0" h="3653">
                  <a:moveTo>
                    <a:pt x="5619" y="3237"/>
                  </a:moveTo>
                  <a:lnTo>
                    <a:pt x="5619" y="3237"/>
                  </a:lnTo>
                  <a:cubicBezTo>
                    <a:pt x="5619" y="3466"/>
                    <a:pt x="5448" y="3652"/>
                    <a:pt x="5239" y="3652"/>
                  </a:cubicBezTo>
                  <a:lnTo>
                    <a:pt x="380" y="3652"/>
                  </a:lnTo>
                  <a:lnTo>
                    <a:pt x="380" y="3652"/>
                  </a:lnTo>
                  <a:cubicBezTo>
                    <a:pt x="170" y="3652"/>
                    <a:pt x="0" y="3466"/>
                    <a:pt x="0" y="3237"/>
                  </a:cubicBezTo>
                  <a:lnTo>
                    <a:pt x="0" y="415"/>
                  </a:lnTo>
                  <a:lnTo>
                    <a:pt x="0" y="415"/>
                  </a:lnTo>
                  <a:cubicBezTo>
                    <a:pt x="0" y="186"/>
                    <a:pt x="170" y="0"/>
                    <a:pt x="380" y="0"/>
                  </a:cubicBezTo>
                  <a:lnTo>
                    <a:pt x="5239" y="0"/>
                  </a:lnTo>
                  <a:lnTo>
                    <a:pt x="5239" y="0"/>
                  </a:lnTo>
                  <a:cubicBezTo>
                    <a:pt x="5448" y="0"/>
                    <a:pt x="5619" y="186"/>
                    <a:pt x="5619" y="415"/>
                  </a:cubicBezTo>
                  <a:lnTo>
                    <a:pt x="5619" y="3237"/>
                  </a:lnTo>
                </a:path>
              </a:pathLst>
            </a:custGeom>
            <a:solidFill>
              <a:schemeClr val="accent6">
                <a:lumMod val="2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7" name="Freeform 37">
              <a:extLst>
                <a:ext uri="{FF2B5EF4-FFF2-40B4-BE49-F238E27FC236}">
                  <a16:creationId xmlns:a16="http://schemas.microsoft.com/office/drawing/2014/main" id="{F761FE05-C1A7-4F75-6744-90C8ACC38764}"/>
                </a:ext>
              </a:extLst>
            </p:cNvPr>
            <p:cNvSpPr>
              <a:spLocks noChangeArrowheads="1"/>
            </p:cNvSpPr>
            <p:nvPr/>
          </p:nvSpPr>
          <p:spPr bwMode="auto">
            <a:xfrm>
              <a:off x="10817803" y="11996461"/>
              <a:ext cx="4259966" cy="504052"/>
            </a:xfrm>
            <a:custGeom>
              <a:avLst/>
              <a:gdLst>
                <a:gd name="T0" fmla="*/ 0 w 6523"/>
                <a:gd name="T1" fmla="*/ 0 h 772"/>
                <a:gd name="T2" fmla="*/ 0 w 6523"/>
                <a:gd name="T3" fmla="*/ 377 h 772"/>
                <a:gd name="T4" fmla="*/ 0 w 6523"/>
                <a:gd name="T5" fmla="*/ 377 h 772"/>
                <a:gd name="T6" fmla="*/ 441 w 6523"/>
                <a:gd name="T7" fmla="*/ 771 h 772"/>
                <a:gd name="T8" fmla="*/ 6081 w 6523"/>
                <a:gd name="T9" fmla="*/ 771 h 772"/>
                <a:gd name="T10" fmla="*/ 6081 w 6523"/>
                <a:gd name="T11" fmla="*/ 771 h 772"/>
                <a:gd name="T12" fmla="*/ 6522 w 6523"/>
                <a:gd name="T13" fmla="*/ 377 h 772"/>
                <a:gd name="T14" fmla="*/ 6522 w 6523"/>
                <a:gd name="T15" fmla="*/ 0 h 772"/>
                <a:gd name="T16" fmla="*/ 0 w 6523"/>
                <a:gd name="T17"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3" h="772">
                  <a:moveTo>
                    <a:pt x="0" y="0"/>
                  </a:moveTo>
                  <a:lnTo>
                    <a:pt x="0" y="377"/>
                  </a:lnTo>
                  <a:lnTo>
                    <a:pt x="0" y="377"/>
                  </a:lnTo>
                  <a:cubicBezTo>
                    <a:pt x="0" y="595"/>
                    <a:pt x="197" y="771"/>
                    <a:pt x="441" y="771"/>
                  </a:cubicBezTo>
                  <a:lnTo>
                    <a:pt x="6081" y="771"/>
                  </a:lnTo>
                  <a:lnTo>
                    <a:pt x="6081" y="771"/>
                  </a:lnTo>
                  <a:cubicBezTo>
                    <a:pt x="6325" y="771"/>
                    <a:pt x="6522" y="595"/>
                    <a:pt x="6522" y="377"/>
                  </a:cubicBezTo>
                  <a:lnTo>
                    <a:pt x="6522" y="0"/>
                  </a:lnTo>
                  <a:lnTo>
                    <a:pt x="0" y="0"/>
                  </a:lnTo>
                </a:path>
              </a:pathLst>
            </a:custGeom>
            <a:solidFill>
              <a:schemeClr val="accent6">
                <a:lumMod val="1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8" name="Freeform 38">
              <a:extLst>
                <a:ext uri="{FF2B5EF4-FFF2-40B4-BE49-F238E27FC236}">
                  <a16:creationId xmlns:a16="http://schemas.microsoft.com/office/drawing/2014/main" id="{EC4D0CF3-971F-1CF3-D845-1575757FB0F8}"/>
                </a:ext>
              </a:extLst>
            </p:cNvPr>
            <p:cNvSpPr>
              <a:spLocks noChangeArrowheads="1"/>
            </p:cNvSpPr>
            <p:nvPr/>
          </p:nvSpPr>
          <p:spPr bwMode="auto">
            <a:xfrm>
              <a:off x="7658110" y="11472246"/>
              <a:ext cx="1949966" cy="515573"/>
            </a:xfrm>
            <a:custGeom>
              <a:avLst/>
              <a:gdLst>
                <a:gd name="T0" fmla="*/ 0 w 2986"/>
                <a:gd name="T1" fmla="*/ 0 h 790"/>
                <a:gd name="T2" fmla="*/ 2985 w 2986"/>
                <a:gd name="T3" fmla="*/ 0 h 790"/>
                <a:gd name="T4" fmla="*/ 2985 w 2986"/>
                <a:gd name="T5" fmla="*/ 789 h 790"/>
                <a:gd name="T6" fmla="*/ 0 w 2986"/>
                <a:gd name="T7" fmla="*/ 789 h 790"/>
                <a:gd name="T8" fmla="*/ 0 w 2986"/>
                <a:gd name="T9" fmla="*/ 0 h 790"/>
              </a:gdLst>
              <a:ahLst/>
              <a:cxnLst>
                <a:cxn ang="0">
                  <a:pos x="T0" y="T1"/>
                </a:cxn>
                <a:cxn ang="0">
                  <a:pos x="T2" y="T3"/>
                </a:cxn>
                <a:cxn ang="0">
                  <a:pos x="T4" y="T5"/>
                </a:cxn>
                <a:cxn ang="0">
                  <a:pos x="T6" y="T7"/>
                </a:cxn>
                <a:cxn ang="0">
                  <a:pos x="T8" y="T9"/>
                </a:cxn>
              </a:cxnLst>
              <a:rect l="0" t="0" r="r" b="b"/>
              <a:pathLst>
                <a:path w="2986" h="790">
                  <a:moveTo>
                    <a:pt x="0" y="0"/>
                  </a:moveTo>
                  <a:lnTo>
                    <a:pt x="2985" y="0"/>
                  </a:lnTo>
                  <a:lnTo>
                    <a:pt x="2985" y="789"/>
                  </a:lnTo>
                  <a:lnTo>
                    <a:pt x="0" y="789"/>
                  </a:lnTo>
                  <a:lnTo>
                    <a:pt x="0" y="0"/>
                  </a:lnTo>
                </a:path>
              </a:pathLst>
            </a:custGeom>
            <a:solidFill>
              <a:schemeClr val="accent4"/>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199" name="Freeform 39">
              <a:extLst>
                <a:ext uri="{FF2B5EF4-FFF2-40B4-BE49-F238E27FC236}">
                  <a16:creationId xmlns:a16="http://schemas.microsoft.com/office/drawing/2014/main" id="{81EAF898-BD8E-3D17-E04B-72DB8EBBFFF5}"/>
                </a:ext>
              </a:extLst>
            </p:cNvPr>
            <p:cNvSpPr>
              <a:spLocks noChangeArrowheads="1"/>
            </p:cNvSpPr>
            <p:nvPr/>
          </p:nvSpPr>
          <p:spPr bwMode="auto">
            <a:xfrm>
              <a:off x="7796366" y="11616262"/>
              <a:ext cx="247706" cy="247706"/>
            </a:xfrm>
            <a:custGeom>
              <a:avLst/>
              <a:gdLst>
                <a:gd name="T0" fmla="*/ 190 w 381"/>
                <a:gd name="T1" fmla="*/ 380 h 381"/>
                <a:gd name="T2" fmla="*/ 190 w 381"/>
                <a:gd name="T3" fmla="*/ 380 h 381"/>
                <a:gd name="T4" fmla="*/ 0 w 381"/>
                <a:gd name="T5" fmla="*/ 190 h 381"/>
                <a:gd name="T6" fmla="*/ 0 w 381"/>
                <a:gd name="T7" fmla="*/ 190 h 381"/>
                <a:gd name="T8" fmla="*/ 190 w 381"/>
                <a:gd name="T9" fmla="*/ 0 h 381"/>
                <a:gd name="T10" fmla="*/ 190 w 381"/>
                <a:gd name="T11" fmla="*/ 0 h 381"/>
                <a:gd name="T12" fmla="*/ 380 w 381"/>
                <a:gd name="T13" fmla="*/ 190 h 381"/>
                <a:gd name="T14" fmla="*/ 380 w 381"/>
                <a:gd name="T15" fmla="*/ 190 h 381"/>
                <a:gd name="T16" fmla="*/ 190 w 381"/>
                <a:gd name="T17" fmla="*/ 38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 h="381">
                  <a:moveTo>
                    <a:pt x="190" y="380"/>
                  </a:moveTo>
                  <a:lnTo>
                    <a:pt x="190" y="380"/>
                  </a:lnTo>
                  <a:cubicBezTo>
                    <a:pt x="85" y="380"/>
                    <a:pt x="0" y="295"/>
                    <a:pt x="0" y="190"/>
                  </a:cubicBezTo>
                  <a:lnTo>
                    <a:pt x="0" y="190"/>
                  </a:lnTo>
                  <a:cubicBezTo>
                    <a:pt x="0" y="84"/>
                    <a:pt x="85" y="0"/>
                    <a:pt x="190" y="0"/>
                  </a:cubicBezTo>
                  <a:lnTo>
                    <a:pt x="190" y="0"/>
                  </a:lnTo>
                  <a:cubicBezTo>
                    <a:pt x="295" y="0"/>
                    <a:pt x="380" y="84"/>
                    <a:pt x="380" y="190"/>
                  </a:cubicBezTo>
                  <a:lnTo>
                    <a:pt x="380" y="190"/>
                  </a:lnTo>
                  <a:cubicBezTo>
                    <a:pt x="380" y="295"/>
                    <a:pt x="295" y="380"/>
                    <a:pt x="190" y="380"/>
                  </a:cubicBezTo>
                </a:path>
              </a:pathLst>
            </a:custGeom>
            <a:solidFill>
              <a:schemeClr val="accent4">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0" name="Freeform 40">
              <a:extLst>
                <a:ext uri="{FF2B5EF4-FFF2-40B4-BE49-F238E27FC236}">
                  <a16:creationId xmlns:a16="http://schemas.microsoft.com/office/drawing/2014/main" id="{9F9EBF4F-7A22-F92C-4811-93D8D4090E2F}"/>
                </a:ext>
              </a:extLst>
            </p:cNvPr>
            <p:cNvSpPr>
              <a:spLocks noChangeArrowheads="1"/>
            </p:cNvSpPr>
            <p:nvPr/>
          </p:nvSpPr>
          <p:spPr bwMode="auto">
            <a:xfrm>
              <a:off x="8752625" y="11578816"/>
              <a:ext cx="717196" cy="322594"/>
            </a:xfrm>
            <a:custGeom>
              <a:avLst/>
              <a:gdLst>
                <a:gd name="T0" fmla="*/ 0 w 1099"/>
                <a:gd name="T1" fmla="*/ 0 h 494"/>
                <a:gd name="T2" fmla="*/ 1098 w 1099"/>
                <a:gd name="T3" fmla="*/ 0 h 494"/>
                <a:gd name="T4" fmla="*/ 1098 w 1099"/>
                <a:gd name="T5" fmla="*/ 493 h 494"/>
                <a:gd name="T6" fmla="*/ 0 w 1099"/>
                <a:gd name="T7" fmla="*/ 493 h 494"/>
                <a:gd name="T8" fmla="*/ 0 w 1099"/>
                <a:gd name="T9" fmla="*/ 0 h 494"/>
              </a:gdLst>
              <a:ahLst/>
              <a:cxnLst>
                <a:cxn ang="0">
                  <a:pos x="T0" y="T1"/>
                </a:cxn>
                <a:cxn ang="0">
                  <a:pos x="T2" y="T3"/>
                </a:cxn>
                <a:cxn ang="0">
                  <a:pos x="T4" y="T5"/>
                </a:cxn>
                <a:cxn ang="0">
                  <a:pos x="T6" y="T7"/>
                </a:cxn>
                <a:cxn ang="0">
                  <a:pos x="T8" y="T9"/>
                </a:cxn>
              </a:cxnLst>
              <a:rect l="0" t="0" r="r" b="b"/>
              <a:pathLst>
                <a:path w="1099" h="494">
                  <a:moveTo>
                    <a:pt x="0" y="0"/>
                  </a:moveTo>
                  <a:lnTo>
                    <a:pt x="1098" y="0"/>
                  </a:lnTo>
                  <a:lnTo>
                    <a:pt x="1098" y="493"/>
                  </a:lnTo>
                  <a:lnTo>
                    <a:pt x="0" y="493"/>
                  </a:lnTo>
                  <a:lnTo>
                    <a:pt x="0" y="0"/>
                  </a:lnTo>
                </a:path>
              </a:pathLst>
            </a:custGeom>
            <a:solidFill>
              <a:schemeClr val="accent4">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1" name="Freeform 41">
              <a:extLst>
                <a:ext uri="{FF2B5EF4-FFF2-40B4-BE49-F238E27FC236}">
                  <a16:creationId xmlns:a16="http://schemas.microsoft.com/office/drawing/2014/main" id="{C942B75D-AA69-9837-6ABF-72409D52185B}"/>
                </a:ext>
              </a:extLst>
            </p:cNvPr>
            <p:cNvSpPr>
              <a:spLocks noChangeArrowheads="1"/>
            </p:cNvSpPr>
            <p:nvPr/>
          </p:nvSpPr>
          <p:spPr bwMode="auto">
            <a:xfrm>
              <a:off x="7658110" y="11740114"/>
              <a:ext cx="1949966" cy="247706"/>
            </a:xfrm>
            <a:custGeom>
              <a:avLst/>
              <a:gdLst>
                <a:gd name="T0" fmla="*/ 0 w 2986"/>
                <a:gd name="T1" fmla="*/ 0 h 381"/>
                <a:gd name="T2" fmla="*/ 2985 w 2986"/>
                <a:gd name="T3" fmla="*/ 0 h 381"/>
                <a:gd name="T4" fmla="*/ 2985 w 2986"/>
                <a:gd name="T5" fmla="*/ 380 h 381"/>
                <a:gd name="T6" fmla="*/ 0 w 2986"/>
                <a:gd name="T7" fmla="*/ 380 h 381"/>
                <a:gd name="T8" fmla="*/ 0 w 2986"/>
                <a:gd name="T9" fmla="*/ 0 h 381"/>
              </a:gdLst>
              <a:ahLst/>
              <a:cxnLst>
                <a:cxn ang="0">
                  <a:pos x="T0" y="T1"/>
                </a:cxn>
                <a:cxn ang="0">
                  <a:pos x="T2" y="T3"/>
                </a:cxn>
                <a:cxn ang="0">
                  <a:pos x="T4" y="T5"/>
                </a:cxn>
                <a:cxn ang="0">
                  <a:pos x="T6" y="T7"/>
                </a:cxn>
                <a:cxn ang="0">
                  <a:pos x="T8" y="T9"/>
                </a:cxn>
              </a:cxnLst>
              <a:rect l="0" t="0" r="r" b="b"/>
              <a:pathLst>
                <a:path w="2986" h="381">
                  <a:moveTo>
                    <a:pt x="0" y="0"/>
                  </a:moveTo>
                  <a:lnTo>
                    <a:pt x="2985" y="0"/>
                  </a:lnTo>
                  <a:lnTo>
                    <a:pt x="2985" y="380"/>
                  </a:lnTo>
                  <a:lnTo>
                    <a:pt x="0" y="380"/>
                  </a:lnTo>
                  <a:lnTo>
                    <a:pt x="0" y="0"/>
                  </a:lnTo>
                </a:path>
              </a:pathLst>
            </a:custGeom>
            <a:solidFill>
              <a:schemeClr val="tx1">
                <a:lumMod val="50000"/>
                <a:alpha val="2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2" name="Freeform 42">
              <a:extLst>
                <a:ext uri="{FF2B5EF4-FFF2-40B4-BE49-F238E27FC236}">
                  <a16:creationId xmlns:a16="http://schemas.microsoft.com/office/drawing/2014/main" id="{5C33685E-DA0F-4300-77DF-5354202B6F7B}"/>
                </a:ext>
              </a:extLst>
            </p:cNvPr>
            <p:cNvSpPr>
              <a:spLocks noChangeArrowheads="1"/>
            </p:cNvSpPr>
            <p:nvPr/>
          </p:nvSpPr>
          <p:spPr bwMode="auto">
            <a:xfrm>
              <a:off x="7709955" y="11987820"/>
              <a:ext cx="1949966" cy="515575"/>
            </a:xfrm>
            <a:custGeom>
              <a:avLst/>
              <a:gdLst>
                <a:gd name="T0" fmla="*/ 0 w 2987"/>
                <a:gd name="T1" fmla="*/ 0 h 789"/>
                <a:gd name="T2" fmla="*/ 2986 w 2987"/>
                <a:gd name="T3" fmla="*/ 0 h 789"/>
                <a:gd name="T4" fmla="*/ 2986 w 2987"/>
                <a:gd name="T5" fmla="*/ 788 h 789"/>
                <a:gd name="T6" fmla="*/ 0 w 2987"/>
                <a:gd name="T7" fmla="*/ 788 h 789"/>
                <a:gd name="T8" fmla="*/ 0 w 2987"/>
                <a:gd name="T9" fmla="*/ 0 h 789"/>
              </a:gdLst>
              <a:ahLst/>
              <a:cxnLst>
                <a:cxn ang="0">
                  <a:pos x="T0" y="T1"/>
                </a:cxn>
                <a:cxn ang="0">
                  <a:pos x="T2" y="T3"/>
                </a:cxn>
                <a:cxn ang="0">
                  <a:pos x="T4" y="T5"/>
                </a:cxn>
                <a:cxn ang="0">
                  <a:pos x="T6" y="T7"/>
                </a:cxn>
                <a:cxn ang="0">
                  <a:pos x="T8" y="T9"/>
                </a:cxn>
              </a:cxnLst>
              <a:rect l="0" t="0" r="r" b="b"/>
              <a:pathLst>
                <a:path w="2987" h="789">
                  <a:moveTo>
                    <a:pt x="0" y="0"/>
                  </a:moveTo>
                  <a:lnTo>
                    <a:pt x="2986" y="0"/>
                  </a:lnTo>
                  <a:lnTo>
                    <a:pt x="2986" y="788"/>
                  </a:lnTo>
                  <a:lnTo>
                    <a:pt x="0" y="788"/>
                  </a:lnTo>
                  <a:lnTo>
                    <a:pt x="0" y="0"/>
                  </a:lnTo>
                </a:path>
              </a:pathLst>
            </a:custGeom>
            <a:solidFill>
              <a:schemeClr val="accent3"/>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3" name="Freeform 43">
              <a:extLst>
                <a:ext uri="{FF2B5EF4-FFF2-40B4-BE49-F238E27FC236}">
                  <a16:creationId xmlns:a16="http://schemas.microsoft.com/office/drawing/2014/main" id="{923B9640-2041-CBB4-0A0A-DF0D229ECA00}"/>
                </a:ext>
              </a:extLst>
            </p:cNvPr>
            <p:cNvSpPr>
              <a:spLocks noChangeArrowheads="1"/>
            </p:cNvSpPr>
            <p:nvPr/>
          </p:nvSpPr>
          <p:spPr bwMode="auto">
            <a:xfrm>
              <a:off x="7848211" y="12131836"/>
              <a:ext cx="247706" cy="247706"/>
            </a:xfrm>
            <a:custGeom>
              <a:avLst/>
              <a:gdLst>
                <a:gd name="T0" fmla="*/ 190 w 381"/>
                <a:gd name="T1" fmla="*/ 380 h 381"/>
                <a:gd name="T2" fmla="*/ 190 w 381"/>
                <a:gd name="T3" fmla="*/ 380 h 381"/>
                <a:gd name="T4" fmla="*/ 0 w 381"/>
                <a:gd name="T5" fmla="*/ 189 h 381"/>
                <a:gd name="T6" fmla="*/ 0 w 381"/>
                <a:gd name="T7" fmla="*/ 189 h 381"/>
                <a:gd name="T8" fmla="*/ 190 w 381"/>
                <a:gd name="T9" fmla="*/ 0 h 381"/>
                <a:gd name="T10" fmla="*/ 190 w 381"/>
                <a:gd name="T11" fmla="*/ 0 h 381"/>
                <a:gd name="T12" fmla="*/ 380 w 381"/>
                <a:gd name="T13" fmla="*/ 189 h 381"/>
                <a:gd name="T14" fmla="*/ 380 w 381"/>
                <a:gd name="T15" fmla="*/ 189 h 381"/>
                <a:gd name="T16" fmla="*/ 190 w 381"/>
                <a:gd name="T17" fmla="*/ 38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 h="381">
                  <a:moveTo>
                    <a:pt x="190" y="380"/>
                  </a:moveTo>
                  <a:lnTo>
                    <a:pt x="190" y="380"/>
                  </a:lnTo>
                  <a:cubicBezTo>
                    <a:pt x="85" y="380"/>
                    <a:pt x="0" y="295"/>
                    <a:pt x="0" y="189"/>
                  </a:cubicBezTo>
                  <a:lnTo>
                    <a:pt x="0" y="189"/>
                  </a:lnTo>
                  <a:cubicBezTo>
                    <a:pt x="0" y="84"/>
                    <a:pt x="85" y="0"/>
                    <a:pt x="190" y="0"/>
                  </a:cubicBezTo>
                  <a:lnTo>
                    <a:pt x="190" y="0"/>
                  </a:lnTo>
                  <a:cubicBezTo>
                    <a:pt x="295" y="0"/>
                    <a:pt x="380" y="84"/>
                    <a:pt x="380" y="189"/>
                  </a:cubicBezTo>
                  <a:lnTo>
                    <a:pt x="380" y="189"/>
                  </a:lnTo>
                  <a:cubicBezTo>
                    <a:pt x="380" y="295"/>
                    <a:pt x="295" y="380"/>
                    <a:pt x="190" y="380"/>
                  </a:cubicBezTo>
                </a:path>
              </a:pathLst>
            </a:custGeom>
            <a:solidFill>
              <a:schemeClr val="accent3">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4" name="Freeform 44">
              <a:extLst>
                <a:ext uri="{FF2B5EF4-FFF2-40B4-BE49-F238E27FC236}">
                  <a16:creationId xmlns:a16="http://schemas.microsoft.com/office/drawing/2014/main" id="{E0A5C8B9-0016-8020-0ACD-90074B8CF1FC}"/>
                </a:ext>
              </a:extLst>
            </p:cNvPr>
            <p:cNvSpPr>
              <a:spLocks noChangeArrowheads="1"/>
            </p:cNvSpPr>
            <p:nvPr/>
          </p:nvSpPr>
          <p:spPr bwMode="auto">
            <a:xfrm>
              <a:off x="8804471" y="12094392"/>
              <a:ext cx="717196" cy="322594"/>
            </a:xfrm>
            <a:custGeom>
              <a:avLst/>
              <a:gdLst>
                <a:gd name="T0" fmla="*/ 0 w 1100"/>
                <a:gd name="T1" fmla="*/ 0 h 494"/>
                <a:gd name="T2" fmla="*/ 1099 w 1100"/>
                <a:gd name="T3" fmla="*/ 0 h 494"/>
                <a:gd name="T4" fmla="*/ 1099 w 1100"/>
                <a:gd name="T5" fmla="*/ 493 h 494"/>
                <a:gd name="T6" fmla="*/ 0 w 1100"/>
                <a:gd name="T7" fmla="*/ 493 h 494"/>
                <a:gd name="T8" fmla="*/ 0 w 1100"/>
                <a:gd name="T9" fmla="*/ 0 h 494"/>
              </a:gdLst>
              <a:ahLst/>
              <a:cxnLst>
                <a:cxn ang="0">
                  <a:pos x="T0" y="T1"/>
                </a:cxn>
                <a:cxn ang="0">
                  <a:pos x="T2" y="T3"/>
                </a:cxn>
                <a:cxn ang="0">
                  <a:pos x="T4" y="T5"/>
                </a:cxn>
                <a:cxn ang="0">
                  <a:pos x="T6" y="T7"/>
                </a:cxn>
                <a:cxn ang="0">
                  <a:pos x="T8" y="T9"/>
                </a:cxn>
              </a:cxnLst>
              <a:rect l="0" t="0" r="r" b="b"/>
              <a:pathLst>
                <a:path w="1100" h="494">
                  <a:moveTo>
                    <a:pt x="0" y="0"/>
                  </a:moveTo>
                  <a:lnTo>
                    <a:pt x="1099" y="0"/>
                  </a:lnTo>
                  <a:lnTo>
                    <a:pt x="1099" y="493"/>
                  </a:lnTo>
                  <a:lnTo>
                    <a:pt x="0" y="493"/>
                  </a:lnTo>
                  <a:lnTo>
                    <a:pt x="0" y="0"/>
                  </a:lnTo>
                </a:path>
              </a:pathLst>
            </a:custGeom>
            <a:solidFill>
              <a:schemeClr val="accent3">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5" name="Freeform 45">
              <a:extLst>
                <a:ext uri="{FF2B5EF4-FFF2-40B4-BE49-F238E27FC236}">
                  <a16:creationId xmlns:a16="http://schemas.microsoft.com/office/drawing/2014/main" id="{90756DF8-CC1D-3372-8AD9-88E3A78DD78B}"/>
                </a:ext>
              </a:extLst>
            </p:cNvPr>
            <p:cNvSpPr>
              <a:spLocks noChangeArrowheads="1"/>
            </p:cNvSpPr>
            <p:nvPr/>
          </p:nvSpPr>
          <p:spPr bwMode="auto">
            <a:xfrm>
              <a:off x="7709955" y="12255689"/>
              <a:ext cx="1949966" cy="247706"/>
            </a:xfrm>
            <a:custGeom>
              <a:avLst/>
              <a:gdLst>
                <a:gd name="T0" fmla="*/ 0 w 2987"/>
                <a:gd name="T1" fmla="*/ 0 h 381"/>
                <a:gd name="T2" fmla="*/ 2986 w 2987"/>
                <a:gd name="T3" fmla="*/ 0 h 381"/>
                <a:gd name="T4" fmla="*/ 2986 w 2987"/>
                <a:gd name="T5" fmla="*/ 380 h 381"/>
                <a:gd name="T6" fmla="*/ 0 w 2987"/>
                <a:gd name="T7" fmla="*/ 380 h 381"/>
                <a:gd name="T8" fmla="*/ 0 w 2987"/>
                <a:gd name="T9" fmla="*/ 0 h 381"/>
              </a:gdLst>
              <a:ahLst/>
              <a:cxnLst>
                <a:cxn ang="0">
                  <a:pos x="T0" y="T1"/>
                </a:cxn>
                <a:cxn ang="0">
                  <a:pos x="T2" y="T3"/>
                </a:cxn>
                <a:cxn ang="0">
                  <a:pos x="T4" y="T5"/>
                </a:cxn>
                <a:cxn ang="0">
                  <a:pos x="T6" y="T7"/>
                </a:cxn>
                <a:cxn ang="0">
                  <a:pos x="T8" y="T9"/>
                </a:cxn>
              </a:cxnLst>
              <a:rect l="0" t="0" r="r" b="b"/>
              <a:pathLst>
                <a:path w="2987" h="381">
                  <a:moveTo>
                    <a:pt x="0" y="0"/>
                  </a:moveTo>
                  <a:lnTo>
                    <a:pt x="2986" y="0"/>
                  </a:lnTo>
                  <a:lnTo>
                    <a:pt x="2986" y="380"/>
                  </a:lnTo>
                  <a:lnTo>
                    <a:pt x="0" y="380"/>
                  </a:lnTo>
                  <a:lnTo>
                    <a:pt x="0" y="0"/>
                  </a:lnTo>
                </a:path>
              </a:pathLst>
            </a:custGeom>
            <a:solidFill>
              <a:schemeClr val="tx1">
                <a:lumMod val="50000"/>
                <a:alpha val="20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6" name="Freeform 46">
              <a:extLst>
                <a:ext uri="{FF2B5EF4-FFF2-40B4-BE49-F238E27FC236}">
                  <a16:creationId xmlns:a16="http://schemas.microsoft.com/office/drawing/2014/main" id="{8DE7DA98-7FFA-A6D3-5A36-9F869CC26DF3}"/>
                </a:ext>
              </a:extLst>
            </p:cNvPr>
            <p:cNvSpPr>
              <a:spLocks noChangeArrowheads="1"/>
            </p:cNvSpPr>
            <p:nvPr/>
          </p:nvSpPr>
          <p:spPr bwMode="auto">
            <a:xfrm>
              <a:off x="7534258" y="11365675"/>
              <a:ext cx="1990288" cy="109451"/>
            </a:xfrm>
            <a:custGeom>
              <a:avLst/>
              <a:gdLst>
                <a:gd name="T0" fmla="*/ 3044 w 3045"/>
                <a:gd name="T1" fmla="*/ 83 h 167"/>
                <a:gd name="T2" fmla="*/ 3044 w 3045"/>
                <a:gd name="T3" fmla="*/ 83 h 167"/>
                <a:gd name="T4" fmla="*/ 2964 w 3045"/>
                <a:gd name="T5" fmla="*/ 166 h 167"/>
                <a:gd name="T6" fmla="*/ 80 w 3045"/>
                <a:gd name="T7" fmla="*/ 166 h 167"/>
                <a:gd name="T8" fmla="*/ 80 w 3045"/>
                <a:gd name="T9" fmla="*/ 166 h 167"/>
                <a:gd name="T10" fmla="*/ 0 w 3045"/>
                <a:gd name="T11" fmla="*/ 83 h 167"/>
                <a:gd name="T12" fmla="*/ 0 w 3045"/>
                <a:gd name="T13" fmla="*/ 83 h 167"/>
                <a:gd name="T14" fmla="*/ 80 w 3045"/>
                <a:gd name="T15" fmla="*/ 0 h 167"/>
                <a:gd name="T16" fmla="*/ 2964 w 3045"/>
                <a:gd name="T17" fmla="*/ 0 h 167"/>
                <a:gd name="T18" fmla="*/ 2964 w 3045"/>
                <a:gd name="T19" fmla="*/ 0 h 167"/>
                <a:gd name="T20" fmla="*/ 3044 w 3045"/>
                <a:gd name="T2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5" h="167">
                  <a:moveTo>
                    <a:pt x="3044" y="83"/>
                  </a:moveTo>
                  <a:lnTo>
                    <a:pt x="3044" y="83"/>
                  </a:lnTo>
                  <a:cubicBezTo>
                    <a:pt x="3044" y="130"/>
                    <a:pt x="3008" y="166"/>
                    <a:pt x="2964" y="166"/>
                  </a:cubicBezTo>
                  <a:lnTo>
                    <a:pt x="80" y="166"/>
                  </a:lnTo>
                  <a:lnTo>
                    <a:pt x="80" y="166"/>
                  </a:lnTo>
                  <a:cubicBezTo>
                    <a:pt x="36" y="166"/>
                    <a:pt x="0" y="130"/>
                    <a:pt x="0" y="83"/>
                  </a:cubicBezTo>
                  <a:lnTo>
                    <a:pt x="0" y="83"/>
                  </a:lnTo>
                  <a:cubicBezTo>
                    <a:pt x="0" y="37"/>
                    <a:pt x="36" y="0"/>
                    <a:pt x="80" y="0"/>
                  </a:cubicBezTo>
                  <a:lnTo>
                    <a:pt x="2964" y="0"/>
                  </a:lnTo>
                  <a:lnTo>
                    <a:pt x="2964" y="0"/>
                  </a:lnTo>
                  <a:cubicBezTo>
                    <a:pt x="3008" y="0"/>
                    <a:pt x="3044" y="37"/>
                    <a:pt x="3044" y="83"/>
                  </a:cubicBezTo>
                </a:path>
              </a:pathLst>
            </a:custGeom>
            <a:solidFill>
              <a:schemeClr val="bg1">
                <a:lumMod val="6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7" name="Freeform 47">
              <a:extLst>
                <a:ext uri="{FF2B5EF4-FFF2-40B4-BE49-F238E27FC236}">
                  <a16:creationId xmlns:a16="http://schemas.microsoft.com/office/drawing/2014/main" id="{ABD3671C-F72B-8A46-0172-2D9AF03D77EE}"/>
                </a:ext>
              </a:extLst>
            </p:cNvPr>
            <p:cNvSpPr>
              <a:spLocks noChangeArrowheads="1"/>
            </p:cNvSpPr>
            <p:nvPr/>
          </p:nvSpPr>
          <p:spPr bwMode="auto">
            <a:xfrm>
              <a:off x="7534258" y="11178457"/>
              <a:ext cx="1990288" cy="109451"/>
            </a:xfrm>
            <a:custGeom>
              <a:avLst/>
              <a:gdLst>
                <a:gd name="T0" fmla="*/ 3044 w 3045"/>
                <a:gd name="T1" fmla="*/ 84 h 168"/>
                <a:gd name="T2" fmla="*/ 3044 w 3045"/>
                <a:gd name="T3" fmla="*/ 84 h 168"/>
                <a:gd name="T4" fmla="*/ 2964 w 3045"/>
                <a:gd name="T5" fmla="*/ 167 h 168"/>
                <a:gd name="T6" fmla="*/ 80 w 3045"/>
                <a:gd name="T7" fmla="*/ 167 h 168"/>
                <a:gd name="T8" fmla="*/ 80 w 3045"/>
                <a:gd name="T9" fmla="*/ 167 h 168"/>
                <a:gd name="T10" fmla="*/ 0 w 3045"/>
                <a:gd name="T11" fmla="*/ 84 h 168"/>
                <a:gd name="T12" fmla="*/ 0 w 3045"/>
                <a:gd name="T13" fmla="*/ 84 h 168"/>
                <a:gd name="T14" fmla="*/ 80 w 3045"/>
                <a:gd name="T15" fmla="*/ 0 h 168"/>
                <a:gd name="T16" fmla="*/ 2964 w 3045"/>
                <a:gd name="T17" fmla="*/ 0 h 168"/>
                <a:gd name="T18" fmla="*/ 2964 w 3045"/>
                <a:gd name="T19" fmla="*/ 0 h 168"/>
                <a:gd name="T20" fmla="*/ 3044 w 3045"/>
                <a:gd name="T21"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5" h="168">
                  <a:moveTo>
                    <a:pt x="3044" y="84"/>
                  </a:moveTo>
                  <a:lnTo>
                    <a:pt x="3044" y="84"/>
                  </a:lnTo>
                  <a:cubicBezTo>
                    <a:pt x="3044" y="129"/>
                    <a:pt x="3008" y="167"/>
                    <a:pt x="2964" y="167"/>
                  </a:cubicBezTo>
                  <a:lnTo>
                    <a:pt x="80" y="167"/>
                  </a:lnTo>
                  <a:lnTo>
                    <a:pt x="80" y="167"/>
                  </a:lnTo>
                  <a:cubicBezTo>
                    <a:pt x="36" y="167"/>
                    <a:pt x="0" y="129"/>
                    <a:pt x="0" y="84"/>
                  </a:cubicBezTo>
                  <a:lnTo>
                    <a:pt x="0" y="84"/>
                  </a:lnTo>
                  <a:cubicBezTo>
                    <a:pt x="0" y="37"/>
                    <a:pt x="36" y="0"/>
                    <a:pt x="80" y="0"/>
                  </a:cubicBezTo>
                  <a:lnTo>
                    <a:pt x="2964" y="0"/>
                  </a:lnTo>
                  <a:lnTo>
                    <a:pt x="2964" y="0"/>
                  </a:lnTo>
                  <a:cubicBezTo>
                    <a:pt x="3008" y="0"/>
                    <a:pt x="3044" y="37"/>
                    <a:pt x="3044" y="84"/>
                  </a:cubicBezTo>
                </a:path>
              </a:pathLst>
            </a:custGeom>
            <a:solidFill>
              <a:schemeClr val="bg1">
                <a:lumMod val="6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8" name="Freeform 48">
              <a:extLst>
                <a:ext uri="{FF2B5EF4-FFF2-40B4-BE49-F238E27FC236}">
                  <a16:creationId xmlns:a16="http://schemas.microsoft.com/office/drawing/2014/main" id="{D482BDEA-1BC4-C545-8926-03EF720028DF}"/>
                </a:ext>
              </a:extLst>
            </p:cNvPr>
            <p:cNvSpPr>
              <a:spLocks noChangeArrowheads="1"/>
            </p:cNvSpPr>
            <p:nvPr/>
          </p:nvSpPr>
          <p:spPr bwMode="auto">
            <a:xfrm>
              <a:off x="7534258" y="11287908"/>
              <a:ext cx="1990288" cy="109451"/>
            </a:xfrm>
            <a:custGeom>
              <a:avLst/>
              <a:gdLst>
                <a:gd name="T0" fmla="*/ 3044 w 3045"/>
                <a:gd name="T1" fmla="*/ 83 h 167"/>
                <a:gd name="T2" fmla="*/ 3044 w 3045"/>
                <a:gd name="T3" fmla="*/ 83 h 167"/>
                <a:gd name="T4" fmla="*/ 2964 w 3045"/>
                <a:gd name="T5" fmla="*/ 166 h 167"/>
                <a:gd name="T6" fmla="*/ 80 w 3045"/>
                <a:gd name="T7" fmla="*/ 166 h 167"/>
                <a:gd name="T8" fmla="*/ 80 w 3045"/>
                <a:gd name="T9" fmla="*/ 166 h 167"/>
                <a:gd name="T10" fmla="*/ 0 w 3045"/>
                <a:gd name="T11" fmla="*/ 83 h 167"/>
                <a:gd name="T12" fmla="*/ 0 w 3045"/>
                <a:gd name="T13" fmla="*/ 83 h 167"/>
                <a:gd name="T14" fmla="*/ 80 w 3045"/>
                <a:gd name="T15" fmla="*/ 0 h 167"/>
                <a:gd name="T16" fmla="*/ 2964 w 3045"/>
                <a:gd name="T17" fmla="*/ 0 h 167"/>
                <a:gd name="T18" fmla="*/ 2964 w 3045"/>
                <a:gd name="T19" fmla="*/ 0 h 167"/>
                <a:gd name="T20" fmla="*/ 3044 w 3045"/>
                <a:gd name="T2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5" h="167">
                  <a:moveTo>
                    <a:pt x="3044" y="83"/>
                  </a:moveTo>
                  <a:lnTo>
                    <a:pt x="3044" y="83"/>
                  </a:lnTo>
                  <a:cubicBezTo>
                    <a:pt x="3044" y="129"/>
                    <a:pt x="3008" y="166"/>
                    <a:pt x="2964" y="166"/>
                  </a:cubicBezTo>
                  <a:lnTo>
                    <a:pt x="80" y="166"/>
                  </a:lnTo>
                  <a:lnTo>
                    <a:pt x="80" y="166"/>
                  </a:lnTo>
                  <a:cubicBezTo>
                    <a:pt x="36" y="166"/>
                    <a:pt x="0" y="129"/>
                    <a:pt x="0" y="83"/>
                  </a:cubicBezTo>
                  <a:lnTo>
                    <a:pt x="0" y="83"/>
                  </a:lnTo>
                  <a:cubicBezTo>
                    <a:pt x="0" y="37"/>
                    <a:pt x="36" y="0"/>
                    <a:pt x="80" y="0"/>
                  </a:cubicBezTo>
                  <a:lnTo>
                    <a:pt x="2964" y="0"/>
                  </a:lnTo>
                  <a:lnTo>
                    <a:pt x="2964" y="0"/>
                  </a:lnTo>
                  <a:cubicBezTo>
                    <a:pt x="3008" y="0"/>
                    <a:pt x="3044" y="37"/>
                    <a:pt x="3044" y="83"/>
                  </a:cubicBezTo>
                </a:path>
              </a:pathLst>
            </a:custGeom>
            <a:solidFill>
              <a:schemeClr val="bg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09" name="Freeform 49">
              <a:extLst>
                <a:ext uri="{FF2B5EF4-FFF2-40B4-BE49-F238E27FC236}">
                  <a16:creationId xmlns:a16="http://schemas.microsoft.com/office/drawing/2014/main" id="{E8A327B0-A4E8-84E0-33E7-CA5964F3491F}"/>
                </a:ext>
              </a:extLst>
            </p:cNvPr>
            <p:cNvSpPr>
              <a:spLocks noChangeArrowheads="1"/>
            </p:cNvSpPr>
            <p:nvPr/>
          </p:nvSpPr>
          <p:spPr bwMode="auto">
            <a:xfrm>
              <a:off x="7534258" y="11074766"/>
              <a:ext cx="1990288" cy="109451"/>
            </a:xfrm>
            <a:custGeom>
              <a:avLst/>
              <a:gdLst>
                <a:gd name="T0" fmla="*/ 3044 w 3045"/>
                <a:gd name="T1" fmla="*/ 83 h 168"/>
                <a:gd name="T2" fmla="*/ 3044 w 3045"/>
                <a:gd name="T3" fmla="*/ 83 h 168"/>
                <a:gd name="T4" fmla="*/ 2964 w 3045"/>
                <a:gd name="T5" fmla="*/ 167 h 168"/>
                <a:gd name="T6" fmla="*/ 80 w 3045"/>
                <a:gd name="T7" fmla="*/ 167 h 168"/>
                <a:gd name="T8" fmla="*/ 80 w 3045"/>
                <a:gd name="T9" fmla="*/ 167 h 168"/>
                <a:gd name="T10" fmla="*/ 0 w 3045"/>
                <a:gd name="T11" fmla="*/ 83 h 168"/>
                <a:gd name="T12" fmla="*/ 0 w 3045"/>
                <a:gd name="T13" fmla="*/ 83 h 168"/>
                <a:gd name="T14" fmla="*/ 80 w 3045"/>
                <a:gd name="T15" fmla="*/ 0 h 168"/>
                <a:gd name="T16" fmla="*/ 2964 w 3045"/>
                <a:gd name="T17" fmla="*/ 0 h 168"/>
                <a:gd name="T18" fmla="*/ 2964 w 3045"/>
                <a:gd name="T19" fmla="*/ 0 h 168"/>
                <a:gd name="T20" fmla="*/ 3044 w 3045"/>
                <a:gd name="T21" fmla="*/ 8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5" h="168">
                  <a:moveTo>
                    <a:pt x="3044" y="83"/>
                  </a:moveTo>
                  <a:lnTo>
                    <a:pt x="3044" y="83"/>
                  </a:lnTo>
                  <a:cubicBezTo>
                    <a:pt x="3044" y="129"/>
                    <a:pt x="3008" y="167"/>
                    <a:pt x="2964" y="167"/>
                  </a:cubicBezTo>
                  <a:lnTo>
                    <a:pt x="80" y="167"/>
                  </a:lnTo>
                  <a:lnTo>
                    <a:pt x="80" y="167"/>
                  </a:lnTo>
                  <a:cubicBezTo>
                    <a:pt x="36" y="167"/>
                    <a:pt x="0" y="129"/>
                    <a:pt x="0" y="83"/>
                  </a:cubicBezTo>
                  <a:lnTo>
                    <a:pt x="0" y="83"/>
                  </a:lnTo>
                  <a:cubicBezTo>
                    <a:pt x="0" y="37"/>
                    <a:pt x="36" y="0"/>
                    <a:pt x="80" y="0"/>
                  </a:cubicBezTo>
                  <a:lnTo>
                    <a:pt x="2964" y="0"/>
                  </a:lnTo>
                  <a:lnTo>
                    <a:pt x="2964" y="0"/>
                  </a:lnTo>
                  <a:cubicBezTo>
                    <a:pt x="3008" y="0"/>
                    <a:pt x="3044" y="37"/>
                    <a:pt x="3044" y="83"/>
                  </a:cubicBezTo>
                </a:path>
              </a:pathLst>
            </a:custGeom>
            <a:solidFill>
              <a:schemeClr val="bg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0" name="Freeform 50">
              <a:extLst>
                <a:ext uri="{FF2B5EF4-FFF2-40B4-BE49-F238E27FC236}">
                  <a16:creationId xmlns:a16="http://schemas.microsoft.com/office/drawing/2014/main" id="{D376E118-9BBD-09EC-4E98-D88B39E095FB}"/>
                </a:ext>
              </a:extLst>
            </p:cNvPr>
            <p:cNvSpPr>
              <a:spLocks noChangeArrowheads="1"/>
            </p:cNvSpPr>
            <p:nvPr/>
          </p:nvSpPr>
          <p:spPr bwMode="auto">
            <a:xfrm>
              <a:off x="8329222" y="11005638"/>
              <a:ext cx="409003" cy="72007"/>
            </a:xfrm>
            <a:custGeom>
              <a:avLst/>
              <a:gdLst>
                <a:gd name="T0" fmla="*/ 0 w 625"/>
                <a:gd name="T1" fmla="*/ 0 h 109"/>
                <a:gd name="T2" fmla="*/ 0 w 625"/>
                <a:gd name="T3" fmla="*/ 0 h 109"/>
                <a:gd name="T4" fmla="*/ 91 w 625"/>
                <a:gd name="T5" fmla="*/ 108 h 109"/>
                <a:gd name="T6" fmla="*/ 533 w 625"/>
                <a:gd name="T7" fmla="*/ 108 h 109"/>
                <a:gd name="T8" fmla="*/ 533 w 625"/>
                <a:gd name="T9" fmla="*/ 108 h 109"/>
                <a:gd name="T10" fmla="*/ 624 w 625"/>
                <a:gd name="T11" fmla="*/ 0 h 109"/>
                <a:gd name="T12" fmla="*/ 0 w 625"/>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625" h="109">
                  <a:moveTo>
                    <a:pt x="0" y="0"/>
                  </a:moveTo>
                  <a:lnTo>
                    <a:pt x="0" y="0"/>
                  </a:lnTo>
                  <a:cubicBezTo>
                    <a:pt x="3" y="60"/>
                    <a:pt x="42" y="108"/>
                    <a:pt x="91" y="108"/>
                  </a:cubicBezTo>
                  <a:lnTo>
                    <a:pt x="533" y="108"/>
                  </a:lnTo>
                  <a:lnTo>
                    <a:pt x="533" y="108"/>
                  </a:lnTo>
                  <a:cubicBezTo>
                    <a:pt x="582" y="108"/>
                    <a:pt x="621" y="60"/>
                    <a:pt x="624" y="0"/>
                  </a:cubicBezTo>
                  <a:lnTo>
                    <a:pt x="0" y="0"/>
                  </a:lnTo>
                </a:path>
              </a:pathLst>
            </a:custGeom>
            <a:solidFill>
              <a:schemeClr val="bg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1" name="Freeform 51">
              <a:extLst>
                <a:ext uri="{FF2B5EF4-FFF2-40B4-BE49-F238E27FC236}">
                  <a16:creationId xmlns:a16="http://schemas.microsoft.com/office/drawing/2014/main" id="{67E36866-3E56-8E51-E8BD-86E60F630FBB}"/>
                </a:ext>
              </a:extLst>
            </p:cNvPr>
            <p:cNvSpPr>
              <a:spLocks noChangeArrowheads="1"/>
            </p:cNvSpPr>
            <p:nvPr/>
          </p:nvSpPr>
          <p:spPr bwMode="auto">
            <a:xfrm>
              <a:off x="8190967" y="10014813"/>
              <a:ext cx="204501" cy="518454"/>
            </a:xfrm>
            <a:custGeom>
              <a:avLst/>
              <a:gdLst>
                <a:gd name="T0" fmla="*/ 310 w 311"/>
                <a:gd name="T1" fmla="*/ 733 h 794"/>
                <a:gd name="T2" fmla="*/ 310 w 311"/>
                <a:gd name="T3" fmla="*/ 733 h 794"/>
                <a:gd name="T4" fmla="*/ 241 w 311"/>
                <a:gd name="T5" fmla="*/ 781 h 794"/>
                <a:gd name="T6" fmla="*/ 241 w 311"/>
                <a:gd name="T7" fmla="*/ 781 h 794"/>
                <a:gd name="T8" fmla="*/ 159 w 311"/>
                <a:gd name="T9" fmla="*/ 766 h 794"/>
                <a:gd name="T10" fmla="*/ 0 w 311"/>
                <a:gd name="T11" fmla="*/ 33 h 794"/>
                <a:gd name="T12" fmla="*/ 151 w 311"/>
                <a:gd name="T13" fmla="*/ 0 h 794"/>
                <a:gd name="T14" fmla="*/ 310 w 311"/>
                <a:gd name="T15" fmla="*/ 733 h 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794">
                  <a:moveTo>
                    <a:pt x="310" y="733"/>
                  </a:moveTo>
                  <a:lnTo>
                    <a:pt x="310" y="733"/>
                  </a:lnTo>
                  <a:cubicBezTo>
                    <a:pt x="310" y="733"/>
                    <a:pt x="299" y="768"/>
                    <a:pt x="241" y="781"/>
                  </a:cubicBezTo>
                  <a:lnTo>
                    <a:pt x="241" y="781"/>
                  </a:lnTo>
                  <a:cubicBezTo>
                    <a:pt x="183" y="793"/>
                    <a:pt x="159" y="766"/>
                    <a:pt x="159" y="766"/>
                  </a:cubicBezTo>
                  <a:lnTo>
                    <a:pt x="0" y="33"/>
                  </a:lnTo>
                  <a:lnTo>
                    <a:pt x="151" y="0"/>
                  </a:lnTo>
                  <a:lnTo>
                    <a:pt x="310" y="733"/>
                  </a:lnTo>
                </a:path>
              </a:pathLst>
            </a:custGeom>
            <a:solidFill>
              <a:schemeClr val="accent1"/>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2" name="Freeform 52">
              <a:extLst>
                <a:ext uri="{FF2B5EF4-FFF2-40B4-BE49-F238E27FC236}">
                  <a16:creationId xmlns:a16="http://schemas.microsoft.com/office/drawing/2014/main" id="{C0653700-9031-9BE9-F434-C64E569749BF}"/>
                </a:ext>
              </a:extLst>
            </p:cNvPr>
            <p:cNvSpPr>
              <a:spLocks noChangeArrowheads="1"/>
            </p:cNvSpPr>
            <p:nvPr/>
          </p:nvSpPr>
          <p:spPr bwMode="auto">
            <a:xfrm>
              <a:off x="8190968" y="9942805"/>
              <a:ext cx="97930" cy="95051"/>
            </a:xfrm>
            <a:custGeom>
              <a:avLst/>
              <a:gdLst>
                <a:gd name="T0" fmla="*/ 68 w 152"/>
                <a:gd name="T1" fmla="*/ 0 h 144"/>
                <a:gd name="T2" fmla="*/ 34 w 152"/>
                <a:gd name="T3" fmla="*/ 7 h 144"/>
                <a:gd name="T4" fmla="*/ 0 w 152"/>
                <a:gd name="T5" fmla="*/ 143 h 144"/>
                <a:gd name="T6" fmla="*/ 151 w 152"/>
                <a:gd name="T7" fmla="*/ 110 h 144"/>
                <a:gd name="T8" fmla="*/ 68 w 152"/>
                <a:gd name="T9" fmla="*/ 0 h 144"/>
              </a:gdLst>
              <a:ahLst/>
              <a:cxnLst>
                <a:cxn ang="0">
                  <a:pos x="T0" y="T1"/>
                </a:cxn>
                <a:cxn ang="0">
                  <a:pos x="T2" y="T3"/>
                </a:cxn>
                <a:cxn ang="0">
                  <a:pos x="T4" y="T5"/>
                </a:cxn>
                <a:cxn ang="0">
                  <a:pos x="T6" y="T7"/>
                </a:cxn>
                <a:cxn ang="0">
                  <a:pos x="T8" y="T9"/>
                </a:cxn>
              </a:cxnLst>
              <a:rect l="0" t="0" r="r" b="b"/>
              <a:pathLst>
                <a:path w="152" h="144">
                  <a:moveTo>
                    <a:pt x="68" y="0"/>
                  </a:moveTo>
                  <a:lnTo>
                    <a:pt x="34" y="7"/>
                  </a:lnTo>
                  <a:lnTo>
                    <a:pt x="0" y="143"/>
                  </a:lnTo>
                  <a:lnTo>
                    <a:pt x="151" y="110"/>
                  </a:lnTo>
                  <a:lnTo>
                    <a:pt x="68" y="0"/>
                  </a:lnTo>
                </a:path>
              </a:pathLst>
            </a:custGeom>
            <a:solidFill>
              <a:schemeClr val="accent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3" name="Freeform 53">
              <a:extLst>
                <a:ext uri="{FF2B5EF4-FFF2-40B4-BE49-F238E27FC236}">
                  <a16:creationId xmlns:a16="http://schemas.microsoft.com/office/drawing/2014/main" id="{3E4B450B-97BB-9BB1-FAE4-61FE9C5510C3}"/>
                </a:ext>
              </a:extLst>
            </p:cNvPr>
            <p:cNvSpPr>
              <a:spLocks noChangeArrowheads="1"/>
            </p:cNvSpPr>
            <p:nvPr/>
          </p:nvSpPr>
          <p:spPr bwMode="auto">
            <a:xfrm>
              <a:off x="8288898" y="9931284"/>
              <a:ext cx="120973" cy="512694"/>
            </a:xfrm>
            <a:custGeom>
              <a:avLst/>
              <a:gdLst>
                <a:gd name="T0" fmla="*/ 185 w 186"/>
                <a:gd name="T1" fmla="*/ 749 h 787"/>
                <a:gd name="T2" fmla="*/ 185 w 186"/>
                <a:gd name="T3" fmla="*/ 749 h 787"/>
                <a:gd name="T4" fmla="*/ 110 w 186"/>
                <a:gd name="T5" fmla="*/ 784 h 787"/>
                <a:gd name="T6" fmla="*/ 110 w 186"/>
                <a:gd name="T7" fmla="*/ 784 h 787"/>
                <a:gd name="T8" fmla="*/ 31 w 186"/>
                <a:gd name="T9" fmla="*/ 755 h 787"/>
                <a:gd name="T10" fmla="*/ 0 w 186"/>
                <a:gd name="T11" fmla="*/ 6 h 787"/>
                <a:gd name="T12" fmla="*/ 155 w 186"/>
                <a:gd name="T13" fmla="*/ 0 h 787"/>
                <a:gd name="T14" fmla="*/ 185 w 186"/>
                <a:gd name="T15" fmla="*/ 749 h 7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87">
                  <a:moveTo>
                    <a:pt x="185" y="749"/>
                  </a:moveTo>
                  <a:lnTo>
                    <a:pt x="185" y="749"/>
                  </a:lnTo>
                  <a:cubicBezTo>
                    <a:pt x="185" y="749"/>
                    <a:pt x="169" y="782"/>
                    <a:pt x="110" y="784"/>
                  </a:cubicBezTo>
                  <a:lnTo>
                    <a:pt x="110" y="784"/>
                  </a:lnTo>
                  <a:cubicBezTo>
                    <a:pt x="50" y="786"/>
                    <a:pt x="31" y="755"/>
                    <a:pt x="31" y="755"/>
                  </a:cubicBezTo>
                  <a:lnTo>
                    <a:pt x="0" y="6"/>
                  </a:lnTo>
                  <a:lnTo>
                    <a:pt x="155" y="0"/>
                  </a:lnTo>
                  <a:lnTo>
                    <a:pt x="185" y="749"/>
                  </a:lnTo>
                </a:path>
              </a:pathLst>
            </a:custGeom>
            <a:solidFill>
              <a:schemeClr val="accent2"/>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4" name="Freeform 54">
              <a:extLst>
                <a:ext uri="{FF2B5EF4-FFF2-40B4-BE49-F238E27FC236}">
                  <a16:creationId xmlns:a16="http://schemas.microsoft.com/office/drawing/2014/main" id="{4FE58FE8-C6E2-4D68-6A33-A70EE322F237}"/>
                </a:ext>
              </a:extLst>
            </p:cNvPr>
            <p:cNvSpPr>
              <a:spLocks noChangeArrowheads="1"/>
            </p:cNvSpPr>
            <p:nvPr/>
          </p:nvSpPr>
          <p:spPr bwMode="auto">
            <a:xfrm>
              <a:off x="8288897" y="9850635"/>
              <a:ext cx="100810" cy="83530"/>
            </a:xfrm>
            <a:custGeom>
              <a:avLst/>
              <a:gdLst>
                <a:gd name="T0" fmla="*/ 91 w 156"/>
                <a:gd name="T1" fmla="*/ 0 h 130"/>
                <a:gd name="T2" fmla="*/ 57 w 156"/>
                <a:gd name="T3" fmla="*/ 1 h 130"/>
                <a:gd name="T4" fmla="*/ 0 w 156"/>
                <a:gd name="T5" fmla="*/ 129 h 130"/>
                <a:gd name="T6" fmla="*/ 155 w 156"/>
                <a:gd name="T7" fmla="*/ 123 h 130"/>
                <a:gd name="T8" fmla="*/ 91 w 156"/>
                <a:gd name="T9" fmla="*/ 0 h 130"/>
              </a:gdLst>
              <a:ahLst/>
              <a:cxnLst>
                <a:cxn ang="0">
                  <a:pos x="T0" y="T1"/>
                </a:cxn>
                <a:cxn ang="0">
                  <a:pos x="T2" y="T3"/>
                </a:cxn>
                <a:cxn ang="0">
                  <a:pos x="T4" y="T5"/>
                </a:cxn>
                <a:cxn ang="0">
                  <a:pos x="T6" y="T7"/>
                </a:cxn>
                <a:cxn ang="0">
                  <a:pos x="T8" y="T9"/>
                </a:cxn>
              </a:cxnLst>
              <a:rect l="0" t="0" r="r" b="b"/>
              <a:pathLst>
                <a:path w="156" h="130">
                  <a:moveTo>
                    <a:pt x="91" y="0"/>
                  </a:moveTo>
                  <a:lnTo>
                    <a:pt x="57" y="1"/>
                  </a:lnTo>
                  <a:lnTo>
                    <a:pt x="0" y="129"/>
                  </a:lnTo>
                  <a:lnTo>
                    <a:pt x="155" y="123"/>
                  </a:lnTo>
                  <a:lnTo>
                    <a:pt x="91" y="0"/>
                  </a:lnTo>
                </a:path>
              </a:pathLst>
            </a:custGeom>
            <a:solidFill>
              <a:schemeClr val="accent2">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5" name="Freeform 55">
              <a:extLst>
                <a:ext uri="{FF2B5EF4-FFF2-40B4-BE49-F238E27FC236}">
                  <a16:creationId xmlns:a16="http://schemas.microsoft.com/office/drawing/2014/main" id="{74D30610-4807-7AC4-CE85-1B5AA3FC3469}"/>
                </a:ext>
              </a:extLst>
            </p:cNvPr>
            <p:cNvSpPr>
              <a:spLocks noChangeArrowheads="1"/>
            </p:cNvSpPr>
            <p:nvPr/>
          </p:nvSpPr>
          <p:spPr bwMode="auto">
            <a:xfrm>
              <a:off x="8671977" y="9948566"/>
              <a:ext cx="210263" cy="518454"/>
            </a:xfrm>
            <a:custGeom>
              <a:avLst/>
              <a:gdLst>
                <a:gd name="T0" fmla="*/ 151 w 324"/>
                <a:gd name="T1" fmla="*/ 765 h 793"/>
                <a:gd name="T2" fmla="*/ 151 w 324"/>
                <a:gd name="T3" fmla="*/ 765 h 793"/>
                <a:gd name="T4" fmla="*/ 69 w 324"/>
                <a:gd name="T5" fmla="*/ 779 h 793"/>
                <a:gd name="T6" fmla="*/ 69 w 324"/>
                <a:gd name="T7" fmla="*/ 779 h 793"/>
                <a:gd name="T8" fmla="*/ 0 w 324"/>
                <a:gd name="T9" fmla="*/ 730 h 793"/>
                <a:gd name="T10" fmla="*/ 173 w 324"/>
                <a:gd name="T11" fmla="*/ 0 h 793"/>
                <a:gd name="T12" fmla="*/ 323 w 324"/>
                <a:gd name="T13" fmla="*/ 36 h 793"/>
                <a:gd name="T14" fmla="*/ 151 w 324"/>
                <a:gd name="T15" fmla="*/ 765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793">
                  <a:moveTo>
                    <a:pt x="151" y="765"/>
                  </a:moveTo>
                  <a:lnTo>
                    <a:pt x="151" y="765"/>
                  </a:lnTo>
                  <a:cubicBezTo>
                    <a:pt x="151" y="765"/>
                    <a:pt x="126" y="792"/>
                    <a:pt x="69" y="779"/>
                  </a:cubicBezTo>
                  <a:lnTo>
                    <a:pt x="69" y="779"/>
                  </a:lnTo>
                  <a:cubicBezTo>
                    <a:pt x="10" y="765"/>
                    <a:pt x="0" y="730"/>
                    <a:pt x="0" y="730"/>
                  </a:cubicBezTo>
                  <a:lnTo>
                    <a:pt x="173" y="0"/>
                  </a:lnTo>
                  <a:lnTo>
                    <a:pt x="323" y="36"/>
                  </a:lnTo>
                  <a:lnTo>
                    <a:pt x="151" y="765"/>
                  </a:lnTo>
                </a:path>
              </a:pathLst>
            </a:custGeom>
            <a:solidFill>
              <a:schemeClr val="accent2"/>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6" name="Freeform 56">
              <a:extLst>
                <a:ext uri="{FF2B5EF4-FFF2-40B4-BE49-F238E27FC236}">
                  <a16:creationId xmlns:a16="http://schemas.microsoft.com/office/drawing/2014/main" id="{61B25322-2EC9-3F72-04EA-44B11C5202EB}"/>
                </a:ext>
              </a:extLst>
            </p:cNvPr>
            <p:cNvSpPr>
              <a:spLocks noChangeArrowheads="1"/>
            </p:cNvSpPr>
            <p:nvPr/>
          </p:nvSpPr>
          <p:spPr bwMode="auto">
            <a:xfrm>
              <a:off x="8787190" y="9876560"/>
              <a:ext cx="97930" cy="95049"/>
            </a:xfrm>
            <a:custGeom>
              <a:avLst/>
              <a:gdLst>
                <a:gd name="T0" fmla="*/ 123 w 151"/>
                <a:gd name="T1" fmla="*/ 8 h 145"/>
                <a:gd name="T2" fmla="*/ 89 w 151"/>
                <a:gd name="T3" fmla="*/ 0 h 145"/>
                <a:gd name="T4" fmla="*/ 0 w 151"/>
                <a:gd name="T5" fmla="*/ 108 h 145"/>
                <a:gd name="T6" fmla="*/ 150 w 151"/>
                <a:gd name="T7" fmla="*/ 144 h 145"/>
                <a:gd name="T8" fmla="*/ 123 w 151"/>
                <a:gd name="T9" fmla="*/ 8 h 145"/>
              </a:gdLst>
              <a:ahLst/>
              <a:cxnLst>
                <a:cxn ang="0">
                  <a:pos x="T0" y="T1"/>
                </a:cxn>
                <a:cxn ang="0">
                  <a:pos x="T2" y="T3"/>
                </a:cxn>
                <a:cxn ang="0">
                  <a:pos x="T4" y="T5"/>
                </a:cxn>
                <a:cxn ang="0">
                  <a:pos x="T6" y="T7"/>
                </a:cxn>
                <a:cxn ang="0">
                  <a:pos x="T8" y="T9"/>
                </a:cxn>
              </a:cxnLst>
              <a:rect l="0" t="0" r="r" b="b"/>
              <a:pathLst>
                <a:path w="151" h="145">
                  <a:moveTo>
                    <a:pt x="123" y="8"/>
                  </a:moveTo>
                  <a:lnTo>
                    <a:pt x="89" y="0"/>
                  </a:lnTo>
                  <a:lnTo>
                    <a:pt x="0" y="108"/>
                  </a:lnTo>
                  <a:lnTo>
                    <a:pt x="150" y="144"/>
                  </a:lnTo>
                  <a:lnTo>
                    <a:pt x="123" y="8"/>
                  </a:lnTo>
                </a:path>
              </a:pathLst>
            </a:custGeom>
            <a:solidFill>
              <a:schemeClr val="accent2">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7" name="Freeform 57">
              <a:extLst>
                <a:ext uri="{FF2B5EF4-FFF2-40B4-BE49-F238E27FC236}">
                  <a16:creationId xmlns:a16="http://schemas.microsoft.com/office/drawing/2014/main" id="{526F34C0-707E-70C3-F08E-989144074947}"/>
                </a:ext>
              </a:extLst>
            </p:cNvPr>
            <p:cNvSpPr>
              <a:spLocks noChangeArrowheads="1"/>
            </p:cNvSpPr>
            <p:nvPr/>
          </p:nvSpPr>
          <p:spPr bwMode="auto">
            <a:xfrm>
              <a:off x="8496280" y="9879439"/>
              <a:ext cx="109451" cy="512694"/>
            </a:xfrm>
            <a:custGeom>
              <a:avLst/>
              <a:gdLst>
                <a:gd name="T0" fmla="*/ 154 w 166"/>
                <a:gd name="T1" fmla="*/ 752 h 785"/>
                <a:gd name="T2" fmla="*/ 154 w 166"/>
                <a:gd name="T3" fmla="*/ 752 h 785"/>
                <a:gd name="T4" fmla="*/ 77 w 166"/>
                <a:gd name="T5" fmla="*/ 783 h 785"/>
                <a:gd name="T6" fmla="*/ 77 w 166"/>
                <a:gd name="T7" fmla="*/ 783 h 785"/>
                <a:gd name="T8" fmla="*/ 0 w 166"/>
                <a:gd name="T9" fmla="*/ 750 h 785"/>
                <a:gd name="T10" fmla="*/ 10 w 166"/>
                <a:gd name="T11" fmla="*/ 0 h 785"/>
                <a:gd name="T12" fmla="*/ 165 w 166"/>
                <a:gd name="T13" fmla="*/ 2 h 785"/>
                <a:gd name="T14" fmla="*/ 154 w 166"/>
                <a:gd name="T15" fmla="*/ 752 h 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85">
                  <a:moveTo>
                    <a:pt x="154" y="752"/>
                  </a:moveTo>
                  <a:lnTo>
                    <a:pt x="154" y="752"/>
                  </a:lnTo>
                  <a:cubicBezTo>
                    <a:pt x="154" y="752"/>
                    <a:pt x="136" y="784"/>
                    <a:pt x="77" y="783"/>
                  </a:cubicBezTo>
                  <a:lnTo>
                    <a:pt x="77" y="783"/>
                  </a:lnTo>
                  <a:cubicBezTo>
                    <a:pt x="17" y="782"/>
                    <a:pt x="0" y="750"/>
                    <a:pt x="0" y="750"/>
                  </a:cubicBezTo>
                  <a:lnTo>
                    <a:pt x="10" y="0"/>
                  </a:lnTo>
                  <a:lnTo>
                    <a:pt x="165" y="2"/>
                  </a:lnTo>
                  <a:lnTo>
                    <a:pt x="154" y="752"/>
                  </a:lnTo>
                </a:path>
              </a:pathLst>
            </a:custGeom>
            <a:solidFill>
              <a:schemeClr val="accent4"/>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8" name="Freeform 58">
              <a:extLst>
                <a:ext uri="{FF2B5EF4-FFF2-40B4-BE49-F238E27FC236}">
                  <a16:creationId xmlns:a16="http://schemas.microsoft.com/office/drawing/2014/main" id="{13FC5BDF-2B6D-7B2A-C18C-80589CB57426}"/>
                </a:ext>
              </a:extLst>
            </p:cNvPr>
            <p:cNvSpPr>
              <a:spLocks noChangeArrowheads="1"/>
            </p:cNvSpPr>
            <p:nvPr/>
          </p:nvSpPr>
          <p:spPr bwMode="auto">
            <a:xfrm>
              <a:off x="8504920" y="9798789"/>
              <a:ext cx="100811" cy="83530"/>
            </a:xfrm>
            <a:custGeom>
              <a:avLst/>
              <a:gdLst>
                <a:gd name="T0" fmla="*/ 97 w 156"/>
                <a:gd name="T1" fmla="*/ 1 h 128"/>
                <a:gd name="T2" fmla="*/ 63 w 156"/>
                <a:gd name="T3" fmla="*/ 0 h 128"/>
                <a:gd name="T4" fmla="*/ 0 w 156"/>
                <a:gd name="T5" fmla="*/ 125 h 128"/>
                <a:gd name="T6" fmla="*/ 155 w 156"/>
                <a:gd name="T7" fmla="*/ 127 h 128"/>
                <a:gd name="T8" fmla="*/ 97 w 156"/>
                <a:gd name="T9" fmla="*/ 1 h 128"/>
              </a:gdLst>
              <a:ahLst/>
              <a:cxnLst>
                <a:cxn ang="0">
                  <a:pos x="T0" y="T1"/>
                </a:cxn>
                <a:cxn ang="0">
                  <a:pos x="T2" y="T3"/>
                </a:cxn>
                <a:cxn ang="0">
                  <a:pos x="T4" y="T5"/>
                </a:cxn>
                <a:cxn ang="0">
                  <a:pos x="T6" y="T7"/>
                </a:cxn>
                <a:cxn ang="0">
                  <a:pos x="T8" y="T9"/>
                </a:cxn>
              </a:cxnLst>
              <a:rect l="0" t="0" r="r" b="b"/>
              <a:pathLst>
                <a:path w="156" h="128">
                  <a:moveTo>
                    <a:pt x="97" y="1"/>
                  </a:moveTo>
                  <a:lnTo>
                    <a:pt x="63" y="0"/>
                  </a:lnTo>
                  <a:lnTo>
                    <a:pt x="0" y="125"/>
                  </a:lnTo>
                  <a:lnTo>
                    <a:pt x="155" y="127"/>
                  </a:lnTo>
                  <a:lnTo>
                    <a:pt x="97" y="1"/>
                  </a:lnTo>
                </a:path>
              </a:pathLst>
            </a:custGeom>
            <a:solidFill>
              <a:schemeClr val="accent4">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19" name="Freeform 59">
              <a:extLst>
                <a:ext uri="{FF2B5EF4-FFF2-40B4-BE49-F238E27FC236}">
                  <a16:creationId xmlns:a16="http://schemas.microsoft.com/office/drawing/2014/main" id="{BCB7688C-2B67-3CE0-C4E0-A575D7F3421A}"/>
                </a:ext>
              </a:extLst>
            </p:cNvPr>
            <p:cNvSpPr>
              <a:spLocks noChangeArrowheads="1"/>
            </p:cNvSpPr>
            <p:nvPr/>
          </p:nvSpPr>
          <p:spPr bwMode="auto">
            <a:xfrm>
              <a:off x="8381068" y="9931284"/>
              <a:ext cx="141134" cy="518454"/>
            </a:xfrm>
            <a:custGeom>
              <a:avLst/>
              <a:gdLst>
                <a:gd name="T0" fmla="*/ 155 w 217"/>
                <a:gd name="T1" fmla="*/ 761 h 792"/>
                <a:gd name="T2" fmla="*/ 155 w 217"/>
                <a:gd name="T3" fmla="*/ 761 h 792"/>
                <a:gd name="T4" fmla="*/ 75 w 217"/>
                <a:gd name="T5" fmla="*/ 786 h 792"/>
                <a:gd name="T6" fmla="*/ 75 w 217"/>
                <a:gd name="T7" fmla="*/ 786 h 792"/>
                <a:gd name="T8" fmla="*/ 0 w 217"/>
                <a:gd name="T9" fmla="*/ 748 h 792"/>
                <a:gd name="T10" fmla="*/ 61 w 217"/>
                <a:gd name="T11" fmla="*/ 0 h 792"/>
                <a:gd name="T12" fmla="*/ 216 w 217"/>
                <a:gd name="T13" fmla="*/ 13 h 792"/>
                <a:gd name="T14" fmla="*/ 155 w 217"/>
                <a:gd name="T15" fmla="*/ 761 h 7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792">
                  <a:moveTo>
                    <a:pt x="155" y="761"/>
                  </a:moveTo>
                  <a:lnTo>
                    <a:pt x="155" y="761"/>
                  </a:lnTo>
                  <a:cubicBezTo>
                    <a:pt x="155" y="761"/>
                    <a:pt x="135" y="791"/>
                    <a:pt x="75" y="786"/>
                  </a:cubicBezTo>
                  <a:lnTo>
                    <a:pt x="75" y="786"/>
                  </a:lnTo>
                  <a:cubicBezTo>
                    <a:pt x="16" y="781"/>
                    <a:pt x="0" y="748"/>
                    <a:pt x="0" y="748"/>
                  </a:cubicBezTo>
                  <a:lnTo>
                    <a:pt x="61" y="0"/>
                  </a:lnTo>
                  <a:lnTo>
                    <a:pt x="216" y="13"/>
                  </a:lnTo>
                  <a:lnTo>
                    <a:pt x="155" y="761"/>
                  </a:lnTo>
                </a:path>
              </a:pathLst>
            </a:custGeom>
            <a:solidFill>
              <a:schemeClr val="accent3"/>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0" name="Freeform 60">
              <a:extLst>
                <a:ext uri="{FF2B5EF4-FFF2-40B4-BE49-F238E27FC236}">
                  <a16:creationId xmlns:a16="http://schemas.microsoft.com/office/drawing/2014/main" id="{ED0BD7D5-663D-C814-843C-F291C3A532A2}"/>
                </a:ext>
              </a:extLst>
            </p:cNvPr>
            <p:cNvSpPr>
              <a:spLocks noChangeArrowheads="1"/>
            </p:cNvSpPr>
            <p:nvPr/>
          </p:nvSpPr>
          <p:spPr bwMode="auto">
            <a:xfrm>
              <a:off x="8421391" y="9850636"/>
              <a:ext cx="100810" cy="86409"/>
            </a:xfrm>
            <a:custGeom>
              <a:avLst/>
              <a:gdLst>
                <a:gd name="T0" fmla="*/ 106 w 156"/>
                <a:gd name="T1" fmla="*/ 3 h 134"/>
                <a:gd name="T2" fmla="*/ 72 w 156"/>
                <a:gd name="T3" fmla="*/ 0 h 134"/>
                <a:gd name="T4" fmla="*/ 0 w 156"/>
                <a:gd name="T5" fmla="*/ 120 h 134"/>
                <a:gd name="T6" fmla="*/ 155 w 156"/>
                <a:gd name="T7" fmla="*/ 133 h 134"/>
                <a:gd name="T8" fmla="*/ 106 w 156"/>
                <a:gd name="T9" fmla="*/ 3 h 134"/>
              </a:gdLst>
              <a:ahLst/>
              <a:cxnLst>
                <a:cxn ang="0">
                  <a:pos x="T0" y="T1"/>
                </a:cxn>
                <a:cxn ang="0">
                  <a:pos x="T2" y="T3"/>
                </a:cxn>
                <a:cxn ang="0">
                  <a:pos x="T4" y="T5"/>
                </a:cxn>
                <a:cxn ang="0">
                  <a:pos x="T6" y="T7"/>
                </a:cxn>
                <a:cxn ang="0">
                  <a:pos x="T8" y="T9"/>
                </a:cxn>
              </a:cxnLst>
              <a:rect l="0" t="0" r="r" b="b"/>
              <a:pathLst>
                <a:path w="156" h="134">
                  <a:moveTo>
                    <a:pt x="106" y="3"/>
                  </a:moveTo>
                  <a:lnTo>
                    <a:pt x="72" y="0"/>
                  </a:lnTo>
                  <a:lnTo>
                    <a:pt x="0" y="120"/>
                  </a:lnTo>
                  <a:lnTo>
                    <a:pt x="155" y="133"/>
                  </a:lnTo>
                  <a:lnTo>
                    <a:pt x="106" y="3"/>
                  </a:lnTo>
                </a:path>
              </a:pathLst>
            </a:custGeom>
            <a:solidFill>
              <a:schemeClr val="accent3">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1" name="Freeform 61">
              <a:extLst>
                <a:ext uri="{FF2B5EF4-FFF2-40B4-BE49-F238E27FC236}">
                  <a16:creationId xmlns:a16="http://schemas.microsoft.com/office/drawing/2014/main" id="{54BF5E90-AE6E-2009-44A3-1408502C5447}"/>
                </a:ext>
              </a:extLst>
            </p:cNvPr>
            <p:cNvSpPr>
              <a:spLocks noChangeArrowheads="1"/>
            </p:cNvSpPr>
            <p:nvPr/>
          </p:nvSpPr>
          <p:spPr bwMode="auto">
            <a:xfrm>
              <a:off x="8579807" y="9928404"/>
              <a:ext cx="187221" cy="518454"/>
            </a:xfrm>
            <a:custGeom>
              <a:avLst/>
              <a:gdLst>
                <a:gd name="T0" fmla="*/ 284 w 285"/>
                <a:gd name="T1" fmla="*/ 738 h 794"/>
                <a:gd name="T2" fmla="*/ 284 w 285"/>
                <a:gd name="T3" fmla="*/ 738 h 794"/>
                <a:gd name="T4" fmla="*/ 214 w 285"/>
                <a:gd name="T5" fmla="*/ 783 h 794"/>
                <a:gd name="T6" fmla="*/ 214 w 285"/>
                <a:gd name="T7" fmla="*/ 783 h 794"/>
                <a:gd name="T8" fmla="*/ 132 w 285"/>
                <a:gd name="T9" fmla="*/ 765 h 794"/>
                <a:gd name="T10" fmla="*/ 0 w 285"/>
                <a:gd name="T11" fmla="*/ 27 h 794"/>
                <a:gd name="T12" fmla="*/ 152 w 285"/>
                <a:gd name="T13" fmla="*/ 0 h 794"/>
                <a:gd name="T14" fmla="*/ 284 w 285"/>
                <a:gd name="T15" fmla="*/ 738 h 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794">
                  <a:moveTo>
                    <a:pt x="284" y="738"/>
                  </a:moveTo>
                  <a:lnTo>
                    <a:pt x="284" y="738"/>
                  </a:lnTo>
                  <a:cubicBezTo>
                    <a:pt x="284" y="738"/>
                    <a:pt x="273" y="773"/>
                    <a:pt x="214" y="783"/>
                  </a:cubicBezTo>
                  <a:lnTo>
                    <a:pt x="214" y="783"/>
                  </a:lnTo>
                  <a:cubicBezTo>
                    <a:pt x="155" y="793"/>
                    <a:pt x="132" y="765"/>
                    <a:pt x="132" y="765"/>
                  </a:cubicBezTo>
                  <a:lnTo>
                    <a:pt x="0" y="27"/>
                  </a:lnTo>
                  <a:lnTo>
                    <a:pt x="152" y="0"/>
                  </a:lnTo>
                  <a:lnTo>
                    <a:pt x="284" y="738"/>
                  </a:lnTo>
                </a:path>
              </a:pathLst>
            </a:custGeom>
            <a:solidFill>
              <a:schemeClr val="accent5"/>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2" name="Freeform 62">
              <a:extLst>
                <a:ext uri="{FF2B5EF4-FFF2-40B4-BE49-F238E27FC236}">
                  <a16:creationId xmlns:a16="http://schemas.microsoft.com/office/drawing/2014/main" id="{51579FB3-C02B-0481-9F88-2F6C01848308}"/>
                </a:ext>
              </a:extLst>
            </p:cNvPr>
            <p:cNvSpPr>
              <a:spLocks noChangeArrowheads="1"/>
            </p:cNvSpPr>
            <p:nvPr/>
          </p:nvSpPr>
          <p:spPr bwMode="auto">
            <a:xfrm>
              <a:off x="8579808" y="9853516"/>
              <a:ext cx="100811" cy="92170"/>
            </a:xfrm>
            <a:custGeom>
              <a:avLst/>
              <a:gdLst>
                <a:gd name="T0" fmla="*/ 72 w 153"/>
                <a:gd name="T1" fmla="*/ 0 h 142"/>
                <a:gd name="T2" fmla="*/ 38 w 153"/>
                <a:gd name="T3" fmla="*/ 7 h 142"/>
                <a:gd name="T4" fmla="*/ 0 w 153"/>
                <a:gd name="T5" fmla="*/ 141 h 142"/>
                <a:gd name="T6" fmla="*/ 152 w 153"/>
                <a:gd name="T7" fmla="*/ 114 h 142"/>
                <a:gd name="T8" fmla="*/ 72 w 153"/>
                <a:gd name="T9" fmla="*/ 0 h 142"/>
              </a:gdLst>
              <a:ahLst/>
              <a:cxnLst>
                <a:cxn ang="0">
                  <a:pos x="T0" y="T1"/>
                </a:cxn>
                <a:cxn ang="0">
                  <a:pos x="T2" y="T3"/>
                </a:cxn>
                <a:cxn ang="0">
                  <a:pos x="T4" y="T5"/>
                </a:cxn>
                <a:cxn ang="0">
                  <a:pos x="T6" y="T7"/>
                </a:cxn>
                <a:cxn ang="0">
                  <a:pos x="T8" y="T9"/>
                </a:cxn>
              </a:cxnLst>
              <a:rect l="0" t="0" r="r" b="b"/>
              <a:pathLst>
                <a:path w="153" h="142">
                  <a:moveTo>
                    <a:pt x="72" y="0"/>
                  </a:moveTo>
                  <a:lnTo>
                    <a:pt x="38" y="7"/>
                  </a:lnTo>
                  <a:lnTo>
                    <a:pt x="0" y="141"/>
                  </a:lnTo>
                  <a:lnTo>
                    <a:pt x="152" y="114"/>
                  </a:lnTo>
                  <a:lnTo>
                    <a:pt x="72" y="0"/>
                  </a:lnTo>
                </a:path>
              </a:pathLst>
            </a:custGeom>
            <a:solidFill>
              <a:schemeClr val="accent5">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3" name="Freeform 63">
              <a:extLst>
                <a:ext uri="{FF2B5EF4-FFF2-40B4-BE49-F238E27FC236}">
                  <a16:creationId xmlns:a16="http://schemas.microsoft.com/office/drawing/2014/main" id="{7641E3BC-0B55-7C06-3EB6-9DD67B425D15}"/>
                </a:ext>
              </a:extLst>
            </p:cNvPr>
            <p:cNvSpPr>
              <a:spLocks noChangeArrowheads="1"/>
            </p:cNvSpPr>
            <p:nvPr/>
          </p:nvSpPr>
          <p:spPr bwMode="auto">
            <a:xfrm>
              <a:off x="8689259" y="9870799"/>
              <a:ext cx="115212" cy="512694"/>
            </a:xfrm>
            <a:custGeom>
              <a:avLst/>
              <a:gdLst>
                <a:gd name="T0" fmla="*/ 155 w 177"/>
                <a:gd name="T1" fmla="*/ 754 h 786"/>
                <a:gd name="T2" fmla="*/ 155 w 177"/>
                <a:gd name="T3" fmla="*/ 754 h 786"/>
                <a:gd name="T4" fmla="*/ 77 w 177"/>
                <a:gd name="T5" fmla="*/ 784 h 786"/>
                <a:gd name="T6" fmla="*/ 77 w 177"/>
                <a:gd name="T7" fmla="*/ 784 h 786"/>
                <a:gd name="T8" fmla="*/ 0 w 177"/>
                <a:gd name="T9" fmla="*/ 750 h 786"/>
                <a:gd name="T10" fmla="*/ 21 w 177"/>
                <a:gd name="T11" fmla="*/ 0 h 786"/>
                <a:gd name="T12" fmla="*/ 176 w 177"/>
                <a:gd name="T13" fmla="*/ 4 h 786"/>
                <a:gd name="T14" fmla="*/ 155 w 177"/>
                <a:gd name="T15" fmla="*/ 754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786">
                  <a:moveTo>
                    <a:pt x="155" y="754"/>
                  </a:moveTo>
                  <a:lnTo>
                    <a:pt x="155" y="754"/>
                  </a:lnTo>
                  <a:cubicBezTo>
                    <a:pt x="155" y="754"/>
                    <a:pt x="136" y="785"/>
                    <a:pt x="77" y="784"/>
                  </a:cubicBezTo>
                  <a:lnTo>
                    <a:pt x="77" y="784"/>
                  </a:lnTo>
                  <a:cubicBezTo>
                    <a:pt x="18" y="783"/>
                    <a:pt x="0" y="750"/>
                    <a:pt x="0" y="750"/>
                  </a:cubicBezTo>
                  <a:lnTo>
                    <a:pt x="21" y="0"/>
                  </a:lnTo>
                  <a:lnTo>
                    <a:pt x="176" y="4"/>
                  </a:lnTo>
                  <a:lnTo>
                    <a:pt x="155" y="754"/>
                  </a:lnTo>
                </a:path>
              </a:pathLst>
            </a:custGeom>
            <a:solidFill>
              <a:schemeClr val="accent1"/>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4" name="Freeform 64">
              <a:extLst>
                <a:ext uri="{FF2B5EF4-FFF2-40B4-BE49-F238E27FC236}">
                  <a16:creationId xmlns:a16="http://schemas.microsoft.com/office/drawing/2014/main" id="{1369BFA5-34CC-0045-41F3-182BB8AF2C40}"/>
                </a:ext>
              </a:extLst>
            </p:cNvPr>
            <p:cNvSpPr>
              <a:spLocks noChangeArrowheads="1"/>
            </p:cNvSpPr>
            <p:nvPr/>
          </p:nvSpPr>
          <p:spPr bwMode="auto">
            <a:xfrm>
              <a:off x="8703661" y="9787268"/>
              <a:ext cx="100810" cy="83530"/>
            </a:xfrm>
            <a:custGeom>
              <a:avLst/>
              <a:gdLst>
                <a:gd name="T0" fmla="*/ 100 w 156"/>
                <a:gd name="T1" fmla="*/ 2 h 129"/>
                <a:gd name="T2" fmla="*/ 65 w 156"/>
                <a:gd name="T3" fmla="*/ 0 h 129"/>
                <a:gd name="T4" fmla="*/ 0 w 156"/>
                <a:gd name="T5" fmla="*/ 124 h 129"/>
                <a:gd name="T6" fmla="*/ 155 w 156"/>
                <a:gd name="T7" fmla="*/ 128 h 129"/>
                <a:gd name="T8" fmla="*/ 100 w 156"/>
                <a:gd name="T9" fmla="*/ 2 h 129"/>
              </a:gdLst>
              <a:ahLst/>
              <a:cxnLst>
                <a:cxn ang="0">
                  <a:pos x="T0" y="T1"/>
                </a:cxn>
                <a:cxn ang="0">
                  <a:pos x="T2" y="T3"/>
                </a:cxn>
                <a:cxn ang="0">
                  <a:pos x="T4" y="T5"/>
                </a:cxn>
                <a:cxn ang="0">
                  <a:pos x="T6" y="T7"/>
                </a:cxn>
                <a:cxn ang="0">
                  <a:pos x="T8" y="T9"/>
                </a:cxn>
              </a:cxnLst>
              <a:rect l="0" t="0" r="r" b="b"/>
              <a:pathLst>
                <a:path w="156" h="129">
                  <a:moveTo>
                    <a:pt x="100" y="2"/>
                  </a:moveTo>
                  <a:lnTo>
                    <a:pt x="65" y="0"/>
                  </a:lnTo>
                  <a:lnTo>
                    <a:pt x="0" y="124"/>
                  </a:lnTo>
                  <a:lnTo>
                    <a:pt x="155" y="128"/>
                  </a:lnTo>
                  <a:lnTo>
                    <a:pt x="100" y="2"/>
                  </a:lnTo>
                </a:path>
              </a:pathLst>
            </a:custGeom>
            <a:solidFill>
              <a:schemeClr val="accent1">
                <a:lumMod val="7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5" name="Freeform 65">
              <a:extLst>
                <a:ext uri="{FF2B5EF4-FFF2-40B4-BE49-F238E27FC236}">
                  <a16:creationId xmlns:a16="http://schemas.microsoft.com/office/drawing/2014/main" id="{185E0404-FF73-0DF9-BD2F-6F318F201B74}"/>
                </a:ext>
              </a:extLst>
            </p:cNvPr>
            <p:cNvSpPr>
              <a:spLocks noChangeArrowheads="1"/>
            </p:cNvSpPr>
            <p:nvPr/>
          </p:nvSpPr>
          <p:spPr bwMode="auto">
            <a:xfrm>
              <a:off x="8185207" y="10199153"/>
              <a:ext cx="685512" cy="826646"/>
            </a:xfrm>
            <a:custGeom>
              <a:avLst/>
              <a:gdLst>
                <a:gd name="T0" fmla="*/ 817 w 1050"/>
                <a:gd name="T1" fmla="*/ 1266 h 1267"/>
                <a:gd name="T2" fmla="*/ 238 w 1050"/>
                <a:gd name="T3" fmla="*/ 1266 h 1267"/>
                <a:gd name="T4" fmla="*/ 238 w 1050"/>
                <a:gd name="T5" fmla="*/ 1266 h 1267"/>
                <a:gd name="T6" fmla="*/ 0 w 1050"/>
                <a:gd name="T7" fmla="*/ 0 h 1267"/>
                <a:gd name="T8" fmla="*/ 0 w 1050"/>
                <a:gd name="T9" fmla="*/ 0 h 1267"/>
                <a:gd name="T10" fmla="*/ 1049 w 1050"/>
                <a:gd name="T11" fmla="*/ 0 h 1267"/>
                <a:gd name="T12" fmla="*/ 1049 w 1050"/>
                <a:gd name="T13" fmla="*/ 0 h 1267"/>
                <a:gd name="T14" fmla="*/ 817 w 1050"/>
                <a:gd name="T15" fmla="*/ 1266 h 1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0" h="1267">
                  <a:moveTo>
                    <a:pt x="817" y="1266"/>
                  </a:moveTo>
                  <a:lnTo>
                    <a:pt x="238" y="1266"/>
                  </a:lnTo>
                  <a:lnTo>
                    <a:pt x="238" y="1266"/>
                  </a:lnTo>
                  <a:cubicBezTo>
                    <a:pt x="195" y="1266"/>
                    <a:pt x="0" y="996"/>
                    <a:pt x="0" y="0"/>
                  </a:cubicBezTo>
                  <a:lnTo>
                    <a:pt x="0" y="0"/>
                  </a:lnTo>
                  <a:cubicBezTo>
                    <a:pt x="76" y="0"/>
                    <a:pt x="1013" y="2"/>
                    <a:pt x="1049" y="0"/>
                  </a:cubicBezTo>
                  <a:lnTo>
                    <a:pt x="1049" y="0"/>
                  </a:lnTo>
                  <a:cubicBezTo>
                    <a:pt x="1044" y="966"/>
                    <a:pt x="869" y="1266"/>
                    <a:pt x="817" y="1266"/>
                  </a:cubicBezTo>
                </a:path>
              </a:pathLst>
            </a:custGeom>
            <a:solidFill>
              <a:schemeClr val="bg1">
                <a:lumMod val="9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6" name="Freeform 66">
              <a:extLst>
                <a:ext uri="{FF2B5EF4-FFF2-40B4-BE49-F238E27FC236}">
                  <a16:creationId xmlns:a16="http://schemas.microsoft.com/office/drawing/2014/main" id="{F46E1F9A-5844-61F6-E8A8-A9124693E107}"/>
                </a:ext>
              </a:extLst>
            </p:cNvPr>
            <p:cNvSpPr>
              <a:spLocks noChangeArrowheads="1"/>
            </p:cNvSpPr>
            <p:nvPr/>
          </p:nvSpPr>
          <p:spPr bwMode="auto">
            <a:xfrm>
              <a:off x="8245692" y="10199153"/>
              <a:ext cx="625027" cy="826646"/>
            </a:xfrm>
            <a:custGeom>
              <a:avLst/>
              <a:gdLst>
                <a:gd name="T0" fmla="*/ 658 w 955"/>
                <a:gd name="T1" fmla="*/ 867 h 1267"/>
                <a:gd name="T2" fmla="*/ 658 w 955"/>
                <a:gd name="T3" fmla="*/ 867 h 1267"/>
                <a:gd name="T4" fmla="*/ 0 w 955"/>
                <a:gd name="T5" fmla="*/ 978 h 1267"/>
                <a:gd name="T6" fmla="*/ 0 w 955"/>
                <a:gd name="T7" fmla="*/ 978 h 1267"/>
                <a:gd name="T8" fmla="*/ 143 w 955"/>
                <a:gd name="T9" fmla="*/ 1266 h 1267"/>
                <a:gd name="T10" fmla="*/ 722 w 955"/>
                <a:gd name="T11" fmla="*/ 1266 h 1267"/>
                <a:gd name="T12" fmla="*/ 722 w 955"/>
                <a:gd name="T13" fmla="*/ 1266 h 1267"/>
                <a:gd name="T14" fmla="*/ 954 w 955"/>
                <a:gd name="T15" fmla="*/ 0 h 1267"/>
                <a:gd name="T16" fmla="*/ 954 w 955"/>
                <a:gd name="T17" fmla="*/ 0 h 1267"/>
                <a:gd name="T18" fmla="*/ 919 w 955"/>
                <a:gd name="T19" fmla="*/ 1 h 1267"/>
                <a:gd name="T20" fmla="*/ 919 w 955"/>
                <a:gd name="T21" fmla="*/ 1 h 1267"/>
                <a:gd name="T22" fmla="*/ 658 w 955"/>
                <a:gd name="T23" fmla="*/ 8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5" h="1267">
                  <a:moveTo>
                    <a:pt x="658" y="867"/>
                  </a:moveTo>
                  <a:lnTo>
                    <a:pt x="658" y="867"/>
                  </a:lnTo>
                  <a:cubicBezTo>
                    <a:pt x="481" y="1130"/>
                    <a:pt x="214" y="1128"/>
                    <a:pt x="0" y="978"/>
                  </a:cubicBezTo>
                  <a:lnTo>
                    <a:pt x="0" y="978"/>
                  </a:lnTo>
                  <a:cubicBezTo>
                    <a:pt x="56" y="1192"/>
                    <a:pt x="121" y="1266"/>
                    <a:pt x="143" y="1266"/>
                  </a:cubicBezTo>
                  <a:lnTo>
                    <a:pt x="722" y="1266"/>
                  </a:lnTo>
                  <a:lnTo>
                    <a:pt x="722" y="1266"/>
                  </a:lnTo>
                  <a:cubicBezTo>
                    <a:pt x="774" y="1266"/>
                    <a:pt x="949" y="966"/>
                    <a:pt x="954" y="0"/>
                  </a:cubicBezTo>
                  <a:lnTo>
                    <a:pt x="954" y="0"/>
                  </a:lnTo>
                  <a:cubicBezTo>
                    <a:pt x="951" y="0"/>
                    <a:pt x="938" y="1"/>
                    <a:pt x="919" y="1"/>
                  </a:cubicBezTo>
                  <a:lnTo>
                    <a:pt x="919" y="1"/>
                  </a:lnTo>
                  <a:cubicBezTo>
                    <a:pt x="845" y="294"/>
                    <a:pt x="834" y="607"/>
                    <a:pt x="658" y="867"/>
                  </a:cubicBezTo>
                </a:path>
              </a:pathLst>
            </a:custGeom>
            <a:solidFill>
              <a:schemeClr val="bg1">
                <a:lumMod val="85000"/>
              </a:schemeClr>
            </a:solidFill>
            <a:ln>
              <a:noFill/>
            </a:ln>
            <a:effectLst/>
          </p:spPr>
          <p:txBody>
            <a:bodyPr wrap="none" anchor="ctr"/>
            <a:lstStyle/>
            <a:p>
              <a:pPr defTabSz="914377">
                <a:defRPr/>
              </a:pPr>
              <a:endParaRPr lang="en-US" sz="6532" dirty="0">
                <a:solidFill>
                  <a:prstClr val="black"/>
                </a:solidFill>
                <a:latin typeface="Lato Light" panose="020F0502020204030203" pitchFamily="34" charset="0"/>
              </a:endParaRPr>
            </a:p>
          </p:txBody>
        </p:sp>
        <p:sp>
          <p:nvSpPr>
            <p:cNvPr id="227" name="Freeform 67">
              <a:extLst>
                <a:ext uri="{FF2B5EF4-FFF2-40B4-BE49-F238E27FC236}">
                  <a16:creationId xmlns:a16="http://schemas.microsoft.com/office/drawing/2014/main" id="{B75B1116-287C-85EF-0B62-B95A2E1115F8}"/>
                </a:ext>
              </a:extLst>
            </p:cNvPr>
            <p:cNvSpPr>
              <a:spLocks noChangeArrowheads="1"/>
            </p:cNvSpPr>
            <p:nvPr/>
          </p:nvSpPr>
          <p:spPr bwMode="auto">
            <a:xfrm>
              <a:off x="8167926" y="10181872"/>
              <a:ext cx="717194" cy="40324"/>
            </a:xfrm>
            <a:custGeom>
              <a:avLst/>
              <a:gdLst>
                <a:gd name="T0" fmla="*/ 1096 w 1097"/>
                <a:gd name="T1" fmla="*/ 29 h 60"/>
                <a:gd name="T2" fmla="*/ 1096 w 1097"/>
                <a:gd name="T3" fmla="*/ 29 h 60"/>
                <a:gd name="T4" fmla="*/ 1066 w 1097"/>
                <a:gd name="T5" fmla="*/ 59 h 60"/>
                <a:gd name="T6" fmla="*/ 30 w 1097"/>
                <a:gd name="T7" fmla="*/ 59 h 60"/>
                <a:gd name="T8" fmla="*/ 30 w 1097"/>
                <a:gd name="T9" fmla="*/ 59 h 60"/>
                <a:gd name="T10" fmla="*/ 0 w 1097"/>
                <a:gd name="T11" fmla="*/ 29 h 60"/>
                <a:gd name="T12" fmla="*/ 0 w 1097"/>
                <a:gd name="T13" fmla="*/ 29 h 60"/>
                <a:gd name="T14" fmla="*/ 30 w 1097"/>
                <a:gd name="T15" fmla="*/ 0 h 60"/>
                <a:gd name="T16" fmla="*/ 1066 w 1097"/>
                <a:gd name="T17" fmla="*/ 0 h 60"/>
                <a:gd name="T18" fmla="*/ 1066 w 1097"/>
                <a:gd name="T19" fmla="*/ 0 h 60"/>
                <a:gd name="T20" fmla="*/ 1096 w 1097"/>
                <a:gd name="T21"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7" h="60">
                  <a:moveTo>
                    <a:pt x="1096" y="29"/>
                  </a:moveTo>
                  <a:lnTo>
                    <a:pt x="1096" y="29"/>
                  </a:lnTo>
                  <a:cubicBezTo>
                    <a:pt x="1096" y="46"/>
                    <a:pt x="1083" y="59"/>
                    <a:pt x="1066" y="59"/>
                  </a:cubicBezTo>
                  <a:lnTo>
                    <a:pt x="30" y="59"/>
                  </a:lnTo>
                  <a:lnTo>
                    <a:pt x="30" y="59"/>
                  </a:lnTo>
                  <a:cubicBezTo>
                    <a:pt x="13" y="59"/>
                    <a:pt x="0" y="46"/>
                    <a:pt x="0" y="29"/>
                  </a:cubicBezTo>
                  <a:lnTo>
                    <a:pt x="0" y="29"/>
                  </a:lnTo>
                  <a:cubicBezTo>
                    <a:pt x="0" y="13"/>
                    <a:pt x="13" y="0"/>
                    <a:pt x="30" y="0"/>
                  </a:cubicBezTo>
                  <a:lnTo>
                    <a:pt x="1066" y="0"/>
                  </a:lnTo>
                  <a:lnTo>
                    <a:pt x="1066" y="0"/>
                  </a:lnTo>
                  <a:cubicBezTo>
                    <a:pt x="1083" y="0"/>
                    <a:pt x="1096" y="13"/>
                    <a:pt x="1096" y="29"/>
                  </a:cubicBezTo>
                </a:path>
              </a:pathLst>
            </a:custGeom>
            <a:solidFill>
              <a:srgbClr val="D3D4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defRPr/>
              </a:pPr>
              <a:endParaRPr lang="en-US" sz="6532" dirty="0">
                <a:solidFill>
                  <a:prstClr val="black"/>
                </a:solidFill>
                <a:latin typeface="Lato Light" panose="020F0502020204030203" pitchFamily="34" charset="0"/>
              </a:endParaRPr>
            </a:p>
          </p:txBody>
        </p:sp>
      </p:grpSp>
      <p:sp>
        <p:nvSpPr>
          <p:cNvPr id="237" name="Cloud 236">
            <a:extLst>
              <a:ext uri="{FF2B5EF4-FFF2-40B4-BE49-F238E27FC236}">
                <a16:creationId xmlns:a16="http://schemas.microsoft.com/office/drawing/2014/main" id="{2D42A3BB-E450-A61D-C4A9-5F183F625698}"/>
              </a:ext>
            </a:extLst>
          </p:cNvPr>
          <p:cNvSpPr/>
          <p:nvPr/>
        </p:nvSpPr>
        <p:spPr>
          <a:xfrm>
            <a:off x="9791505" y="4283254"/>
            <a:ext cx="1345067" cy="1063447"/>
          </a:xfrm>
          <a:prstGeom prst="cloud">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r>
              <a:rPr lang="en-US" sz="1400" dirty="0">
                <a:solidFill>
                  <a:prstClr val="black"/>
                </a:solidFill>
                <a:latin typeface="Calibri" panose="020F0502020204030204"/>
              </a:rPr>
              <a:t>Natural Language Query </a:t>
            </a:r>
          </a:p>
        </p:txBody>
      </p:sp>
      <p:sp>
        <p:nvSpPr>
          <p:cNvPr id="1105" name="Rectangle 1104">
            <a:extLst>
              <a:ext uri="{FF2B5EF4-FFF2-40B4-BE49-F238E27FC236}">
                <a16:creationId xmlns:a16="http://schemas.microsoft.com/office/drawing/2014/main" id="{3199B811-9EE3-4F53-7619-D368506FCC94}"/>
              </a:ext>
            </a:extLst>
          </p:cNvPr>
          <p:cNvSpPr/>
          <p:nvPr/>
        </p:nvSpPr>
        <p:spPr>
          <a:xfrm>
            <a:off x="9334050" y="6240585"/>
            <a:ext cx="2690133" cy="400110"/>
          </a:xfrm>
          <a:prstGeom prst="rect">
            <a:avLst/>
          </a:prstGeom>
          <a:noFill/>
        </p:spPr>
        <p:txBody>
          <a:bodyPr wrap="square" lIns="91440" tIns="45720" rIns="91440" bIns="45720">
            <a:spAutoFit/>
          </a:bodyPr>
          <a:lstStyle/>
          <a:p>
            <a:pPr algn="ctr" defTabSz="914377">
              <a:defRPr/>
            </a:pPr>
            <a:r>
              <a:rPr lang="en-GB" sz="2000" dirty="0">
                <a:ln w="0"/>
                <a:solidFill>
                  <a:srgbClr val="4472C4"/>
                </a:solidFill>
                <a:effectLst>
                  <a:outerShdw blurRad="38100" dist="25400" dir="5400000" algn="ctr" rotWithShape="0">
                    <a:srgbClr val="6E747A">
                      <a:alpha val="43000"/>
                    </a:srgbClr>
                  </a:outerShdw>
                </a:effectLst>
                <a:latin typeface="Calibri" panose="020F0502020204030204"/>
              </a:rPr>
              <a:t>AI-ENABLED ANALYTICS</a:t>
            </a:r>
          </a:p>
        </p:txBody>
      </p:sp>
      <p:pic>
        <p:nvPicPr>
          <p:cNvPr id="1106" name="Picture 4" descr="AI logo template vector with white background | Premium Vector">
            <a:extLst>
              <a:ext uri="{FF2B5EF4-FFF2-40B4-BE49-F238E27FC236}">
                <a16:creationId xmlns:a16="http://schemas.microsoft.com/office/drawing/2014/main" id="{64ED4659-93BB-CE2B-158C-D22B7402E3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6066" y="5539669"/>
            <a:ext cx="746103" cy="74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99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67209-48FE-0390-6ED5-54A1BBD372F4}"/>
              </a:ext>
            </a:extLst>
          </p:cNvPr>
          <p:cNvPicPr>
            <a:picLocks noChangeAspect="1"/>
          </p:cNvPicPr>
          <p:nvPr/>
        </p:nvPicPr>
        <p:blipFill>
          <a:blip r:embed="rId2"/>
          <a:stretch>
            <a:fillRect/>
          </a:stretch>
        </p:blipFill>
        <p:spPr>
          <a:xfrm>
            <a:off x="2284938" y="0"/>
            <a:ext cx="7622123" cy="6858000"/>
          </a:xfrm>
          <a:prstGeom prst="rect">
            <a:avLst/>
          </a:prstGeom>
        </p:spPr>
      </p:pic>
      <p:sp>
        <p:nvSpPr>
          <p:cNvPr id="4" name="TextBox 3">
            <a:extLst>
              <a:ext uri="{FF2B5EF4-FFF2-40B4-BE49-F238E27FC236}">
                <a16:creationId xmlns:a16="http://schemas.microsoft.com/office/drawing/2014/main" id="{D8EE9BCD-8B71-C788-B28D-7F2C0748FD44}"/>
              </a:ext>
            </a:extLst>
          </p:cNvPr>
          <p:cNvSpPr txBox="1"/>
          <p:nvPr/>
        </p:nvSpPr>
        <p:spPr>
          <a:xfrm>
            <a:off x="9848194" y="6306203"/>
            <a:ext cx="2286267" cy="523220"/>
          </a:xfrm>
          <a:prstGeom prst="rect">
            <a:avLst/>
          </a:prstGeom>
          <a:noFill/>
        </p:spPr>
        <p:txBody>
          <a:bodyPr wrap="none" rtlCol="0">
            <a:spAutoFit/>
          </a:bodyPr>
          <a:lstStyle/>
          <a:p>
            <a:endParaRPr lang="en-US" sz="1400" dirty="0"/>
          </a:p>
          <a:p>
            <a:r>
              <a:rPr lang="en-US" sz="1400" dirty="0"/>
              <a:t>SERB Annual Report 2022-23</a:t>
            </a:r>
          </a:p>
        </p:txBody>
      </p:sp>
      <p:pic>
        <p:nvPicPr>
          <p:cNvPr id="2" name="Picture 2">
            <a:extLst>
              <a:ext uri="{FF2B5EF4-FFF2-40B4-BE49-F238E27FC236}">
                <a16:creationId xmlns:a16="http://schemas.microsoft.com/office/drawing/2014/main" id="{320ED0B5-348A-14E6-3A50-71180033C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8" y="70340"/>
            <a:ext cx="1873067" cy="116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2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8582F-1BAA-C744-DDB5-FE25DBDD9470}"/>
              </a:ext>
            </a:extLst>
          </p:cNvPr>
          <p:cNvPicPr>
            <a:picLocks noChangeAspect="1"/>
          </p:cNvPicPr>
          <p:nvPr/>
        </p:nvPicPr>
        <p:blipFill>
          <a:blip r:embed="rId2"/>
          <a:stretch>
            <a:fillRect/>
          </a:stretch>
        </p:blipFill>
        <p:spPr>
          <a:xfrm>
            <a:off x="2647699" y="28577"/>
            <a:ext cx="9126959" cy="6735729"/>
          </a:xfrm>
          <a:prstGeom prst="rect">
            <a:avLst/>
          </a:prstGeom>
        </p:spPr>
      </p:pic>
      <p:sp>
        <p:nvSpPr>
          <p:cNvPr id="4" name="TextBox 3">
            <a:extLst>
              <a:ext uri="{FF2B5EF4-FFF2-40B4-BE49-F238E27FC236}">
                <a16:creationId xmlns:a16="http://schemas.microsoft.com/office/drawing/2014/main" id="{DCB6A04F-25B1-E2BC-B73B-4443120F0F5E}"/>
              </a:ext>
            </a:extLst>
          </p:cNvPr>
          <p:cNvSpPr txBox="1"/>
          <p:nvPr/>
        </p:nvSpPr>
        <p:spPr>
          <a:xfrm>
            <a:off x="9848194" y="6306203"/>
            <a:ext cx="2286267" cy="523220"/>
          </a:xfrm>
          <a:prstGeom prst="rect">
            <a:avLst/>
          </a:prstGeom>
          <a:noFill/>
        </p:spPr>
        <p:txBody>
          <a:bodyPr wrap="none" rtlCol="0">
            <a:spAutoFit/>
          </a:bodyPr>
          <a:lstStyle/>
          <a:p>
            <a:endParaRPr lang="en-US" sz="1400" dirty="0"/>
          </a:p>
          <a:p>
            <a:r>
              <a:rPr lang="en-US" sz="1400" dirty="0"/>
              <a:t>SERB Annual Report 2022-23</a:t>
            </a:r>
          </a:p>
        </p:txBody>
      </p:sp>
      <p:pic>
        <p:nvPicPr>
          <p:cNvPr id="2" name="Picture 2">
            <a:extLst>
              <a:ext uri="{FF2B5EF4-FFF2-40B4-BE49-F238E27FC236}">
                <a16:creationId xmlns:a16="http://schemas.microsoft.com/office/drawing/2014/main" id="{FD72E787-70B3-6174-BEA8-E48ED102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86" y="0"/>
            <a:ext cx="1988569" cy="123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7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Google Shape;171;p20">
            <a:extLst>
              <a:ext uri="{FF2B5EF4-FFF2-40B4-BE49-F238E27FC236}">
                <a16:creationId xmlns:a16="http://schemas.microsoft.com/office/drawing/2014/main" id="{B6F1D8A9-B065-FE3F-E89C-386DCFCBBD77}"/>
              </a:ext>
            </a:extLst>
          </p:cNvPr>
          <p:cNvSpPr/>
          <p:nvPr/>
        </p:nvSpPr>
        <p:spPr>
          <a:xfrm>
            <a:off x="0" y="2"/>
            <a:ext cx="12192000" cy="567540"/>
          </a:xfrm>
          <a:prstGeom prst="rect">
            <a:avLst/>
          </a:prstGeom>
          <a:solidFill>
            <a:srgbClr val="007988"/>
          </a:solidFill>
          <a:ln>
            <a:noFill/>
          </a:ln>
        </p:spPr>
        <p:txBody>
          <a:bodyPr spcFirstLastPara="1" wrap="square" lIns="121900" tIns="60933" rIns="121900" bIns="60933" anchor="ctr" anchorCtr="0">
            <a:noAutofit/>
          </a:bodyPr>
          <a:lstStyle/>
          <a:p>
            <a:pPr algn="ctr"/>
            <a:endParaRPr sz="1867" dirty="0">
              <a:solidFill>
                <a:schemeClr val="lt1"/>
              </a:solidFill>
              <a:latin typeface="Arial"/>
              <a:ea typeface="Arial"/>
              <a:cs typeface="Arial"/>
              <a:sym typeface="Arial"/>
            </a:endParaRPr>
          </a:p>
        </p:txBody>
      </p:sp>
      <p:sp>
        <p:nvSpPr>
          <p:cNvPr id="180" name="Google Shape;180;p22"/>
          <p:cNvSpPr txBox="1">
            <a:spLocks noGrp="1"/>
          </p:cNvSpPr>
          <p:nvPr>
            <p:ph type="title"/>
          </p:nvPr>
        </p:nvSpPr>
        <p:spPr>
          <a:xfrm>
            <a:off x="723063" y="1"/>
            <a:ext cx="10515600" cy="567540"/>
          </a:xfrm>
          <a:prstGeom prst="rect">
            <a:avLst/>
          </a:prstGeom>
        </p:spPr>
        <p:txBody>
          <a:bodyPr spcFirstLastPara="1" vert="horz" wrap="square" lIns="91425" tIns="45700" rIns="91425" bIns="45700" rtlCol="0" anchor="ctr" anchorCtr="0">
            <a:normAutofit/>
          </a:bodyPr>
          <a:lstStyle/>
          <a:p>
            <a:pPr>
              <a:spcBef>
                <a:spcPts val="0"/>
              </a:spcBef>
            </a:pPr>
            <a:r>
              <a:rPr lang="en-US" sz="2800" b="1" dirty="0">
                <a:solidFill>
                  <a:schemeClr val="bg1"/>
                </a:solidFill>
              </a:rPr>
              <a:t>SARAL: </a:t>
            </a:r>
            <a:r>
              <a:rPr lang="en-US" sz="2800" b="1" dirty="0" err="1">
                <a:solidFill>
                  <a:schemeClr val="bg1"/>
                </a:solidFill>
              </a:rPr>
              <a:t>Democratising</a:t>
            </a:r>
            <a:r>
              <a:rPr lang="en-US" sz="2800" b="1" dirty="0">
                <a:solidFill>
                  <a:schemeClr val="bg1"/>
                </a:solidFill>
              </a:rPr>
              <a:t> Research using AI &amp; Social Media</a:t>
            </a:r>
            <a:endParaRPr sz="2800" b="1" dirty="0">
              <a:solidFill>
                <a:schemeClr val="bg1"/>
              </a:solidFill>
            </a:endParaRPr>
          </a:p>
        </p:txBody>
      </p:sp>
      <p:sp>
        <p:nvSpPr>
          <p:cNvPr id="181" name="Google Shape;181;p22"/>
          <p:cNvSpPr txBox="1">
            <a:spLocks noGrp="1"/>
          </p:cNvSpPr>
          <p:nvPr>
            <p:ph type="body" idx="1"/>
          </p:nvPr>
        </p:nvSpPr>
        <p:spPr>
          <a:xfrm>
            <a:off x="229285" y="567542"/>
            <a:ext cx="11962715" cy="4930543"/>
          </a:xfrm>
          <a:prstGeom prst="rect">
            <a:avLst/>
          </a:prstGeom>
        </p:spPr>
        <p:txBody>
          <a:bodyPr spcFirstLastPara="1" vert="horz" wrap="square" lIns="91425" tIns="45700" rIns="91425" bIns="45700" rtlCol="0" anchor="t" anchorCtr="0">
            <a:normAutofit/>
          </a:bodyPr>
          <a:lstStyle/>
          <a:p>
            <a:pPr marL="0" indent="0">
              <a:lnSpc>
                <a:spcPct val="115000"/>
              </a:lnSpc>
              <a:buNone/>
            </a:pPr>
            <a:r>
              <a:rPr lang="en-US" sz="1400" b="1" u="sng" dirty="0"/>
              <a:t>SARAL –</a:t>
            </a:r>
            <a:r>
              <a:rPr lang="en-US" sz="1400" dirty="0"/>
              <a:t> Simplified &amp; Automated Research Amplification and Learning</a:t>
            </a:r>
          </a:p>
          <a:p>
            <a:pPr marL="742932" lvl="1" indent="-285744">
              <a:lnSpc>
                <a:spcPct val="115000"/>
              </a:lnSpc>
            </a:pPr>
            <a:r>
              <a:rPr lang="en-US" sz="1400" dirty="0"/>
              <a:t>Demystify and make research content accessible</a:t>
            </a:r>
          </a:p>
          <a:p>
            <a:pPr marL="742932" lvl="1" indent="-285744">
              <a:lnSpc>
                <a:spcPct val="115000"/>
              </a:lnSpc>
            </a:pPr>
            <a:r>
              <a:rPr lang="en-US" sz="1400" dirty="0"/>
              <a:t>Publications 	            Videos, Podcasts, Multiple Languages, Posters, Presentations … (integrated into research workflows)</a:t>
            </a:r>
          </a:p>
          <a:p>
            <a:pPr marL="742932" lvl="1" indent="-285744">
              <a:lnSpc>
                <a:spcPct val="115000"/>
              </a:lnSpc>
            </a:pPr>
            <a:r>
              <a:rPr lang="en-US" sz="1400" b="1" dirty="0"/>
              <a:t>Complemented by an </a:t>
            </a:r>
            <a:r>
              <a:rPr lang="en-US" sz="1400" b="1" dirty="0">
                <a:highlight>
                  <a:srgbClr val="FFFF00"/>
                </a:highlight>
              </a:rPr>
              <a:t>“Open Science Publishing Platform” </a:t>
            </a:r>
            <a:r>
              <a:rPr lang="en-US" sz="1400" b="1" dirty="0"/>
              <a:t>and a </a:t>
            </a:r>
            <a:r>
              <a:rPr lang="en-US" sz="1400" b="1" dirty="0">
                <a:highlight>
                  <a:srgbClr val="00FFFF"/>
                </a:highlight>
              </a:rPr>
              <a:t>“</a:t>
            </a:r>
            <a:r>
              <a:rPr lang="en-US" sz="1400" b="1" dirty="0" err="1">
                <a:highlight>
                  <a:srgbClr val="00FFFF"/>
                </a:highlight>
              </a:rPr>
              <a:t>Anusandhan</a:t>
            </a:r>
            <a:r>
              <a:rPr lang="en-US" sz="1400" b="1" dirty="0">
                <a:highlight>
                  <a:srgbClr val="00FFFF"/>
                </a:highlight>
              </a:rPr>
              <a:t> Community Platform” (</a:t>
            </a:r>
            <a:r>
              <a:rPr lang="en-US" sz="1400" b="1" dirty="0"/>
              <a:t>problems, mentors, mentees)</a:t>
            </a:r>
          </a:p>
          <a:p>
            <a:pPr marL="0" indent="0">
              <a:lnSpc>
                <a:spcPct val="115000"/>
              </a:lnSpc>
              <a:buNone/>
            </a:pPr>
            <a:r>
              <a:rPr lang="en-US" sz="1400" dirty="0"/>
              <a:t>Technology transfer (TTO) Acceleration: papers, patents -&gt; product ideas, GTM linkages, VCs </a:t>
            </a:r>
            <a:r>
              <a:rPr lang="en-US" sz="1400" dirty="0" err="1"/>
              <a:t>etc</a:t>
            </a:r>
            <a:endParaRPr lang="en-US" sz="1400" dirty="0"/>
          </a:p>
          <a:p>
            <a:pPr marL="0" indent="0">
              <a:lnSpc>
                <a:spcPct val="115000"/>
              </a:lnSpc>
              <a:buNone/>
            </a:pPr>
            <a:r>
              <a:rPr lang="en-US" sz="1400" dirty="0"/>
              <a:t>Social Media, Open publishing (preprints), Open Data Sharing as a requirement for technical dissemination for ANRF grantees</a:t>
            </a:r>
            <a:endParaRPr sz="1400" dirty="0"/>
          </a:p>
        </p:txBody>
      </p:sp>
      <p:sp>
        <p:nvSpPr>
          <p:cNvPr id="2" name="Arrow: Right 1">
            <a:extLst>
              <a:ext uri="{FF2B5EF4-FFF2-40B4-BE49-F238E27FC236}">
                <a16:creationId xmlns:a16="http://schemas.microsoft.com/office/drawing/2014/main" id="{5F522085-C3C6-C971-CAF7-8D83A05DD8F1}"/>
              </a:ext>
            </a:extLst>
          </p:cNvPr>
          <p:cNvSpPr/>
          <p:nvPr/>
        </p:nvSpPr>
        <p:spPr>
          <a:xfrm>
            <a:off x="2115656" y="1365645"/>
            <a:ext cx="402336" cy="243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Aptos" panose="02110004020202020204"/>
            </a:endParaRPr>
          </a:p>
        </p:txBody>
      </p:sp>
      <p:pic>
        <p:nvPicPr>
          <p:cNvPr id="5" name="Picture 4">
            <a:extLst>
              <a:ext uri="{FF2B5EF4-FFF2-40B4-BE49-F238E27FC236}">
                <a16:creationId xmlns:a16="http://schemas.microsoft.com/office/drawing/2014/main" id="{540E797E-4E8B-6100-A1AB-C7513006A2D2}"/>
              </a:ext>
            </a:extLst>
          </p:cNvPr>
          <p:cNvPicPr>
            <a:picLocks noChangeAspect="1"/>
          </p:cNvPicPr>
          <p:nvPr/>
        </p:nvPicPr>
        <p:blipFill>
          <a:blip r:embed="rId3"/>
          <a:stretch>
            <a:fillRect/>
          </a:stretch>
        </p:blipFill>
        <p:spPr>
          <a:xfrm>
            <a:off x="6763970" y="2761489"/>
            <a:ext cx="4345991" cy="4053759"/>
          </a:xfrm>
          <a:prstGeom prst="roundRect">
            <a:avLst>
              <a:gd name="adj" fmla="val 4911"/>
            </a:avLst>
          </a:prstGeom>
          <a:ln w="28575">
            <a:solidFill>
              <a:schemeClr val="tx1"/>
            </a:solidFill>
          </a:ln>
        </p:spPr>
      </p:pic>
      <p:pic>
        <p:nvPicPr>
          <p:cNvPr id="7" name="Picture 6">
            <a:extLst>
              <a:ext uri="{FF2B5EF4-FFF2-40B4-BE49-F238E27FC236}">
                <a16:creationId xmlns:a16="http://schemas.microsoft.com/office/drawing/2014/main" id="{32011A6A-BFE9-1F5D-1A87-99A24F4CA5F9}"/>
              </a:ext>
            </a:extLst>
          </p:cNvPr>
          <p:cNvPicPr>
            <a:picLocks noChangeAspect="1"/>
          </p:cNvPicPr>
          <p:nvPr/>
        </p:nvPicPr>
        <p:blipFill>
          <a:blip r:embed="rId4"/>
          <a:stretch>
            <a:fillRect/>
          </a:stretch>
        </p:blipFill>
        <p:spPr>
          <a:xfrm>
            <a:off x="326638" y="2761488"/>
            <a:ext cx="4711751" cy="4023360"/>
          </a:xfrm>
          <a:prstGeom prst="roundRect">
            <a:avLst>
              <a:gd name="adj" fmla="val 4849"/>
            </a:avLst>
          </a:prstGeom>
          <a:ln w="28575">
            <a:solidFill>
              <a:schemeClr val="accent1"/>
            </a:solidFill>
          </a:ln>
        </p:spPr>
      </p:pic>
      <p:sp>
        <p:nvSpPr>
          <p:cNvPr id="8" name="Arrow: Right 7">
            <a:extLst>
              <a:ext uri="{FF2B5EF4-FFF2-40B4-BE49-F238E27FC236}">
                <a16:creationId xmlns:a16="http://schemas.microsoft.com/office/drawing/2014/main" id="{23C8F924-257B-10AB-3126-BF76A1F14639}"/>
              </a:ext>
            </a:extLst>
          </p:cNvPr>
          <p:cNvSpPr/>
          <p:nvPr/>
        </p:nvSpPr>
        <p:spPr>
          <a:xfrm>
            <a:off x="5512559" y="4453128"/>
            <a:ext cx="777240" cy="7955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Aptos" panose="02110004020202020204"/>
            </a:endParaRPr>
          </a:p>
        </p:txBody>
      </p:sp>
    </p:spTree>
    <p:extLst>
      <p:ext uri="{BB962C8B-B14F-4D97-AF65-F5344CB8AC3E}">
        <p14:creationId xmlns:p14="http://schemas.microsoft.com/office/powerpoint/2010/main" val="972461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BD809-7517-960B-0209-510908F9FF0F}"/>
              </a:ext>
            </a:extLst>
          </p:cNvPr>
          <p:cNvPicPr>
            <a:picLocks noChangeAspect="1"/>
          </p:cNvPicPr>
          <p:nvPr/>
        </p:nvPicPr>
        <p:blipFill>
          <a:blip r:embed="rId2"/>
          <a:stretch>
            <a:fillRect/>
          </a:stretch>
        </p:blipFill>
        <p:spPr>
          <a:xfrm>
            <a:off x="162054" y="803596"/>
            <a:ext cx="5802028" cy="2842573"/>
          </a:xfrm>
          <a:prstGeom prst="roundRect">
            <a:avLst>
              <a:gd name="adj" fmla="val 6212"/>
            </a:avLst>
          </a:prstGeom>
          <a:ln>
            <a:solidFill>
              <a:schemeClr val="tx1"/>
            </a:solidFill>
          </a:ln>
        </p:spPr>
      </p:pic>
      <p:pic>
        <p:nvPicPr>
          <p:cNvPr id="7" name="Picture 6">
            <a:extLst>
              <a:ext uri="{FF2B5EF4-FFF2-40B4-BE49-F238E27FC236}">
                <a16:creationId xmlns:a16="http://schemas.microsoft.com/office/drawing/2014/main" id="{F78D0266-BAF5-B24D-E952-0B69186ECF4C}"/>
              </a:ext>
            </a:extLst>
          </p:cNvPr>
          <p:cNvPicPr>
            <a:picLocks noChangeAspect="1"/>
          </p:cNvPicPr>
          <p:nvPr/>
        </p:nvPicPr>
        <p:blipFill>
          <a:blip r:embed="rId3"/>
          <a:stretch>
            <a:fillRect/>
          </a:stretch>
        </p:blipFill>
        <p:spPr>
          <a:xfrm>
            <a:off x="68581" y="3946847"/>
            <a:ext cx="6410436" cy="2453955"/>
          </a:xfrm>
          <a:prstGeom prst="roundRect">
            <a:avLst>
              <a:gd name="adj" fmla="val 9680"/>
            </a:avLst>
          </a:prstGeom>
          <a:ln>
            <a:solidFill>
              <a:schemeClr val="tx1"/>
            </a:solidFill>
          </a:ln>
        </p:spPr>
      </p:pic>
      <p:sp>
        <p:nvSpPr>
          <p:cNvPr id="8" name="Google Shape;180;p22">
            <a:extLst>
              <a:ext uri="{FF2B5EF4-FFF2-40B4-BE49-F238E27FC236}">
                <a16:creationId xmlns:a16="http://schemas.microsoft.com/office/drawing/2014/main" id="{0AFCB7E6-3F3E-2CBF-7752-343A7EE58296}"/>
              </a:ext>
            </a:extLst>
          </p:cNvPr>
          <p:cNvSpPr txBox="1">
            <a:spLocks noGrp="1"/>
          </p:cNvSpPr>
          <p:nvPr>
            <p:ph type="title"/>
          </p:nvPr>
        </p:nvSpPr>
        <p:spPr>
          <a:xfrm>
            <a:off x="162053" y="-203901"/>
            <a:ext cx="11450651" cy="1325700"/>
          </a:xfrm>
          <a:prstGeom prst="rect">
            <a:avLst/>
          </a:prstGeom>
        </p:spPr>
        <p:txBody>
          <a:bodyPr spcFirstLastPara="1" vert="horz" wrap="square" lIns="91425" tIns="45700" rIns="91425" bIns="45700" rtlCol="0" anchor="ctr" anchorCtr="0">
            <a:normAutofit/>
          </a:bodyPr>
          <a:lstStyle/>
          <a:p>
            <a:pPr>
              <a:spcBef>
                <a:spcPts val="0"/>
              </a:spcBef>
            </a:pPr>
            <a:r>
              <a:rPr lang="en-US" sz="2400" b="1" dirty="0"/>
              <a:t>Social Media: Amplifying Impact &amp; Ease of Doing Science</a:t>
            </a:r>
            <a:endParaRPr sz="2400" b="1" dirty="0"/>
          </a:p>
        </p:txBody>
      </p:sp>
      <p:pic>
        <p:nvPicPr>
          <p:cNvPr id="10" name="Picture 9">
            <a:extLst>
              <a:ext uri="{FF2B5EF4-FFF2-40B4-BE49-F238E27FC236}">
                <a16:creationId xmlns:a16="http://schemas.microsoft.com/office/drawing/2014/main" id="{F123129A-8F5E-AF7A-438F-48E7F0D4BC25}"/>
              </a:ext>
            </a:extLst>
          </p:cNvPr>
          <p:cNvPicPr>
            <a:picLocks noChangeAspect="1"/>
          </p:cNvPicPr>
          <p:nvPr/>
        </p:nvPicPr>
        <p:blipFill>
          <a:blip r:embed="rId4"/>
          <a:stretch>
            <a:fillRect/>
          </a:stretch>
        </p:blipFill>
        <p:spPr>
          <a:xfrm>
            <a:off x="8596831" y="0"/>
            <a:ext cx="3433116" cy="6858000"/>
          </a:xfrm>
          <a:prstGeom prst="rect">
            <a:avLst/>
          </a:prstGeom>
        </p:spPr>
      </p:pic>
      <p:pic>
        <p:nvPicPr>
          <p:cNvPr id="4098" name="Picture 2" descr="qr code">
            <a:extLst>
              <a:ext uri="{FF2B5EF4-FFF2-40B4-BE49-F238E27FC236}">
                <a16:creationId xmlns:a16="http://schemas.microsoft.com/office/drawing/2014/main" id="{E6799F6E-56DF-7B18-CC6B-6EB6B76DC8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997" t="21306" r="6543" b="59363"/>
          <a:stretch>
            <a:fillRect/>
          </a:stretch>
        </p:blipFill>
        <p:spPr bwMode="auto">
          <a:xfrm>
            <a:off x="6880860" y="4491990"/>
            <a:ext cx="1360171" cy="132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7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E4607-000F-3E3D-65CF-3003DAFC3F63}"/>
              </a:ext>
            </a:extLst>
          </p:cNvPr>
          <p:cNvPicPr>
            <a:picLocks noChangeAspect="1"/>
          </p:cNvPicPr>
          <p:nvPr/>
        </p:nvPicPr>
        <p:blipFill>
          <a:blip r:embed="rId2"/>
          <a:stretch>
            <a:fillRect/>
          </a:stretch>
        </p:blipFill>
        <p:spPr>
          <a:xfrm>
            <a:off x="3170711" y="0"/>
            <a:ext cx="6255946" cy="6858000"/>
          </a:xfrm>
          <a:prstGeom prst="rect">
            <a:avLst/>
          </a:prstGeom>
        </p:spPr>
      </p:pic>
    </p:spTree>
    <p:extLst>
      <p:ext uri="{BB962C8B-B14F-4D97-AF65-F5344CB8AC3E}">
        <p14:creationId xmlns:p14="http://schemas.microsoft.com/office/powerpoint/2010/main" val="142835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25332-564A-A57F-62E2-2059DD406D04}"/>
              </a:ext>
            </a:extLst>
          </p:cNvPr>
          <p:cNvPicPr>
            <a:picLocks noChangeAspect="1"/>
          </p:cNvPicPr>
          <p:nvPr/>
        </p:nvPicPr>
        <p:blipFill>
          <a:blip r:embed="rId2"/>
          <a:stretch>
            <a:fillRect/>
          </a:stretch>
        </p:blipFill>
        <p:spPr>
          <a:xfrm>
            <a:off x="1167914" y="207264"/>
            <a:ext cx="9938998" cy="6497619"/>
          </a:xfrm>
          <a:prstGeom prst="rect">
            <a:avLst/>
          </a:prstGeom>
        </p:spPr>
      </p:pic>
    </p:spTree>
    <p:extLst>
      <p:ext uri="{BB962C8B-B14F-4D97-AF65-F5344CB8AC3E}">
        <p14:creationId xmlns:p14="http://schemas.microsoft.com/office/powerpoint/2010/main" val="275468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EFE996-E756-22DF-6FE5-C2945A84542F}"/>
              </a:ext>
            </a:extLst>
          </p:cNvPr>
          <p:cNvSpPr>
            <a:spLocks noGrp="1"/>
          </p:cNvSpPr>
          <p:nvPr>
            <p:ph idx="1"/>
          </p:nvPr>
        </p:nvSpPr>
        <p:spPr>
          <a:xfrm>
            <a:off x="238539" y="1286019"/>
            <a:ext cx="7027676" cy="5007904"/>
          </a:xfrm>
        </p:spPr>
        <p:txBody>
          <a:bodyPr>
            <a:normAutofit/>
          </a:bodyPr>
          <a:lstStyle/>
          <a:p>
            <a:pPr>
              <a:spcAft>
                <a:spcPts val="1800"/>
              </a:spcAft>
            </a:pPr>
            <a:r>
              <a:rPr lang="en-US" sz="2200" dirty="0"/>
              <a:t>Governing Board approved and named the early career program as </a:t>
            </a:r>
            <a:r>
              <a:rPr lang="en-US" sz="2200" b="1" dirty="0"/>
              <a:t>Prime Minister Early Career Research Grant</a:t>
            </a:r>
          </a:p>
          <a:p>
            <a:pPr>
              <a:spcAft>
                <a:spcPts val="1800"/>
              </a:spcAft>
            </a:pPr>
            <a:r>
              <a:rPr lang="en-US" sz="2200" dirty="0"/>
              <a:t>Program to support early career researchers in their pursuit for research excellence</a:t>
            </a:r>
          </a:p>
          <a:p>
            <a:pPr>
              <a:spcAft>
                <a:spcPts val="1800"/>
              </a:spcAft>
            </a:pPr>
            <a:r>
              <a:rPr lang="en-US" sz="2200" dirty="0"/>
              <a:t>Flexible budget and progressive initiatives for ease of doing research introduced</a:t>
            </a:r>
          </a:p>
          <a:p>
            <a:pPr marL="0" indent="0">
              <a:buNone/>
            </a:pPr>
            <a:endParaRPr lang="en-US" sz="2200" dirty="0"/>
          </a:p>
        </p:txBody>
      </p:sp>
      <p:sp>
        <p:nvSpPr>
          <p:cNvPr id="3" name="Title 2">
            <a:extLst>
              <a:ext uri="{FF2B5EF4-FFF2-40B4-BE49-F238E27FC236}">
                <a16:creationId xmlns:a16="http://schemas.microsoft.com/office/drawing/2014/main" id="{C51E12F4-657B-FDEE-EE74-531AC2359D52}"/>
              </a:ext>
            </a:extLst>
          </p:cNvPr>
          <p:cNvSpPr>
            <a:spLocks noGrp="1"/>
          </p:cNvSpPr>
          <p:nvPr>
            <p:ph type="title"/>
          </p:nvPr>
        </p:nvSpPr>
        <p:spPr>
          <a:xfrm>
            <a:off x="-2" y="81953"/>
            <a:ext cx="9113007" cy="690657"/>
          </a:xfrm>
        </p:spPr>
        <p:txBody>
          <a:bodyPr>
            <a:normAutofit/>
          </a:bodyPr>
          <a:lstStyle/>
          <a:p>
            <a:r>
              <a:rPr lang="en-US" sz="3200" dirty="0"/>
              <a:t>Prime Minister Early Career Research Grant (PMECRG)</a:t>
            </a:r>
          </a:p>
        </p:txBody>
      </p:sp>
      <p:sp>
        <p:nvSpPr>
          <p:cNvPr id="6" name="TextBox 5">
            <a:extLst>
              <a:ext uri="{FF2B5EF4-FFF2-40B4-BE49-F238E27FC236}">
                <a16:creationId xmlns:a16="http://schemas.microsoft.com/office/drawing/2014/main" id="{D8B95BB0-6ECD-3935-7400-16A1C272A253}"/>
              </a:ext>
            </a:extLst>
          </p:cNvPr>
          <p:cNvSpPr txBox="1"/>
          <p:nvPr/>
        </p:nvSpPr>
        <p:spPr>
          <a:xfrm>
            <a:off x="214086" y="4519568"/>
            <a:ext cx="6921500" cy="461665"/>
          </a:xfrm>
          <a:prstGeom prst="rect">
            <a:avLst/>
          </a:prstGeom>
          <a:noFill/>
        </p:spPr>
        <p:txBody>
          <a:bodyPr wrap="square">
            <a:spAutoFit/>
          </a:bodyPr>
          <a:lstStyle/>
          <a:p>
            <a:pPr algn="ctr" defTabSz="914377"/>
            <a:r>
              <a:rPr lang="en-US" sz="2400" b="1" dirty="0">
                <a:solidFill>
                  <a:srgbClr val="1A598E"/>
                </a:solidFill>
                <a:latin typeface="Calibri" panose="020F0502020204030204"/>
              </a:rPr>
              <a:t>718</a:t>
            </a:r>
            <a:r>
              <a:rPr lang="en-US" sz="2400" dirty="0">
                <a:solidFill>
                  <a:srgbClr val="1A598E"/>
                </a:solidFill>
                <a:latin typeface="Calibri" panose="020F0502020204030204"/>
              </a:rPr>
              <a:t> Early Career Researchers supported</a:t>
            </a:r>
          </a:p>
        </p:txBody>
      </p:sp>
      <p:pic>
        <p:nvPicPr>
          <p:cNvPr id="9" name="Content Placeholder 4">
            <a:extLst>
              <a:ext uri="{FF2B5EF4-FFF2-40B4-BE49-F238E27FC236}">
                <a16:creationId xmlns:a16="http://schemas.microsoft.com/office/drawing/2014/main" id="{08F8F97F-3293-A763-388C-371D676B3E69}"/>
              </a:ext>
            </a:extLst>
          </p:cNvPr>
          <p:cNvPicPr>
            <a:picLocks noChangeAspect="1"/>
          </p:cNvPicPr>
          <p:nvPr/>
        </p:nvPicPr>
        <p:blipFill rotWithShape="1">
          <a:blip r:embed="rId2"/>
          <a:srcRect l="12050" r="4925"/>
          <a:stretch/>
        </p:blipFill>
        <p:spPr>
          <a:xfrm>
            <a:off x="7292071" y="1146832"/>
            <a:ext cx="4691248" cy="5291640"/>
          </a:xfrm>
          <a:prstGeom prst="rect">
            <a:avLst/>
          </a:prstGeom>
          <a:solidFill>
            <a:srgbClr val="CCECFF"/>
          </a:solidFill>
          <a:ln w="57150">
            <a:solidFill>
              <a:srgbClr val="CCECFF"/>
            </a:solidFill>
          </a:ln>
        </p:spPr>
      </p:pic>
      <p:sp>
        <p:nvSpPr>
          <p:cNvPr id="10" name="TextBox 9">
            <a:extLst>
              <a:ext uri="{FF2B5EF4-FFF2-40B4-BE49-F238E27FC236}">
                <a16:creationId xmlns:a16="http://schemas.microsoft.com/office/drawing/2014/main" id="{59054DCD-D541-BF57-4DB1-55AAB25FC9A5}"/>
              </a:ext>
            </a:extLst>
          </p:cNvPr>
          <p:cNvSpPr txBox="1"/>
          <p:nvPr/>
        </p:nvSpPr>
        <p:spPr>
          <a:xfrm>
            <a:off x="9442863" y="1306729"/>
            <a:ext cx="2476500" cy="646331"/>
          </a:xfrm>
          <a:prstGeom prst="rect">
            <a:avLst/>
          </a:prstGeom>
          <a:solidFill>
            <a:schemeClr val="accent2">
              <a:lumMod val="20000"/>
              <a:lumOff val="80000"/>
            </a:schemeClr>
          </a:solidFill>
        </p:spPr>
        <p:txBody>
          <a:bodyPr wrap="square" rtlCol="0">
            <a:spAutoFit/>
          </a:bodyPr>
          <a:lstStyle/>
          <a:p>
            <a:pPr algn="ctr" defTabSz="914377"/>
            <a:r>
              <a:rPr lang="en-US" b="1" dirty="0">
                <a:solidFill>
                  <a:srgbClr val="1757C6"/>
                </a:solidFill>
                <a:latin typeface="Calibri" panose="020F0502020204030204"/>
              </a:rPr>
              <a:t>718 Young Researchers Supported</a:t>
            </a:r>
          </a:p>
        </p:txBody>
      </p:sp>
      <p:sp>
        <p:nvSpPr>
          <p:cNvPr id="4" name="Google Shape;117;p16">
            <a:extLst>
              <a:ext uri="{FF2B5EF4-FFF2-40B4-BE49-F238E27FC236}">
                <a16:creationId xmlns:a16="http://schemas.microsoft.com/office/drawing/2014/main" id="{A5D13CBE-311D-9222-501C-501B9EC6CF85}"/>
              </a:ext>
            </a:extLst>
          </p:cNvPr>
          <p:cNvSpPr/>
          <p:nvPr/>
        </p:nvSpPr>
        <p:spPr>
          <a:xfrm>
            <a:off x="8926598" y="137837"/>
            <a:ext cx="3033900" cy="526800"/>
          </a:xfrm>
          <a:prstGeom prst="roundRect">
            <a:avLst>
              <a:gd name="adj" fmla="val 16667"/>
            </a:avLst>
          </a:prstGeom>
          <a:gradFill>
            <a:gsLst>
              <a:gs pos="0">
                <a:srgbClr val="CC41BD"/>
              </a:gs>
              <a:gs pos="100000">
                <a:srgbClr val="682261"/>
              </a:gs>
            </a:gsLst>
            <a:path path="circle">
              <a:fillToRect l="50000" t="50000" r="50000" b="50000"/>
            </a:path>
            <a:tileRect/>
          </a:gradFill>
          <a:ln w="9525" cap="flat" cmpd="sng">
            <a:solidFill>
              <a:srgbClr val="094174"/>
            </a:solidFill>
            <a:prstDash val="solid"/>
            <a:round/>
            <a:headEnd type="none" w="sm" len="sm"/>
            <a:tailEnd type="none" w="sm" len="sm"/>
          </a:ln>
        </p:spPr>
        <p:txBody>
          <a:bodyPr spcFirstLastPara="1" wrap="square" lIns="121900" tIns="121900" rIns="121900" bIns="121900" anchor="ctr" anchorCtr="0">
            <a:noAutofit/>
          </a:bodyPr>
          <a:lstStyle/>
          <a:p>
            <a:pPr algn="ctr" defTabSz="914377">
              <a:defRPr/>
            </a:pPr>
            <a:r>
              <a:rPr lang="en-US" sz="2400" b="1" dirty="0">
                <a:solidFill>
                  <a:prstClr val="white"/>
                </a:solidFill>
                <a:latin typeface="Calibri" panose="020F0502020204030204"/>
              </a:rPr>
              <a:t>ANRF: Horizontal</a:t>
            </a:r>
            <a:endParaRPr sz="2400" b="1" dirty="0">
              <a:solidFill>
                <a:prstClr val="white"/>
              </a:solidFill>
              <a:latin typeface="Calibri" panose="020F0502020204030204"/>
            </a:endParaRPr>
          </a:p>
        </p:txBody>
      </p:sp>
    </p:spTree>
    <p:extLst>
      <p:ext uri="{BB962C8B-B14F-4D97-AF65-F5344CB8AC3E}">
        <p14:creationId xmlns:p14="http://schemas.microsoft.com/office/powerpoint/2010/main" val="60271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1DAD3-8CF5-BCDE-BD12-4EF5F321643A}"/>
              </a:ext>
            </a:extLst>
          </p:cNvPr>
          <p:cNvPicPr>
            <a:picLocks noChangeAspect="1"/>
          </p:cNvPicPr>
          <p:nvPr/>
        </p:nvPicPr>
        <p:blipFill>
          <a:blip r:embed="rId2"/>
          <a:stretch>
            <a:fillRect/>
          </a:stretch>
        </p:blipFill>
        <p:spPr>
          <a:xfrm>
            <a:off x="6771836" y="68119"/>
            <a:ext cx="4736306" cy="6858000"/>
          </a:xfrm>
          <a:prstGeom prst="rect">
            <a:avLst/>
          </a:prstGeom>
        </p:spPr>
      </p:pic>
      <p:pic>
        <p:nvPicPr>
          <p:cNvPr id="2" name="Picture 1">
            <a:extLst>
              <a:ext uri="{FF2B5EF4-FFF2-40B4-BE49-F238E27FC236}">
                <a16:creationId xmlns:a16="http://schemas.microsoft.com/office/drawing/2014/main" id="{94747D7A-D442-60C2-DBD3-22560449717C}"/>
              </a:ext>
            </a:extLst>
          </p:cNvPr>
          <p:cNvPicPr>
            <a:picLocks noChangeAspect="1"/>
          </p:cNvPicPr>
          <p:nvPr/>
        </p:nvPicPr>
        <p:blipFill>
          <a:blip r:embed="rId3"/>
          <a:stretch>
            <a:fillRect/>
          </a:stretch>
        </p:blipFill>
        <p:spPr>
          <a:xfrm>
            <a:off x="550560" y="68120"/>
            <a:ext cx="5683918" cy="6765170"/>
          </a:xfrm>
          <a:prstGeom prst="rect">
            <a:avLst/>
          </a:prstGeom>
        </p:spPr>
      </p:pic>
    </p:spTree>
    <p:extLst>
      <p:ext uri="{BB962C8B-B14F-4D97-AF65-F5344CB8AC3E}">
        <p14:creationId xmlns:p14="http://schemas.microsoft.com/office/powerpoint/2010/main" val="2661560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8BF5-BCF1-0E7A-FF77-939031245F7E}"/>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CD060D6-D9E8-1C69-FDA2-E925FD00F8E3}"/>
              </a:ext>
            </a:extLst>
          </p:cNvPr>
          <p:cNvGraphicFramePr>
            <a:graphicFrameLocks noGrp="1"/>
          </p:cNvGraphicFramePr>
          <p:nvPr/>
        </p:nvGraphicFramePr>
        <p:xfrm>
          <a:off x="116775" y="94722"/>
          <a:ext cx="11958450" cy="6705600"/>
        </p:xfrm>
        <a:graphic>
          <a:graphicData uri="http://schemas.openxmlformats.org/drawingml/2006/table">
            <a:tbl>
              <a:tblPr firstRow="1" bandRow="1">
                <a:tableStyleId>{5C22544A-7EE6-4342-B048-85BDC9FD1C3A}</a:tableStyleId>
              </a:tblPr>
              <a:tblGrid>
                <a:gridCol w="3252261">
                  <a:extLst>
                    <a:ext uri="{9D8B030D-6E8A-4147-A177-3AD203B41FA5}">
                      <a16:colId xmlns:a16="http://schemas.microsoft.com/office/drawing/2014/main" val="675551386"/>
                    </a:ext>
                  </a:extLst>
                </a:gridCol>
                <a:gridCol w="8706189">
                  <a:extLst>
                    <a:ext uri="{9D8B030D-6E8A-4147-A177-3AD203B41FA5}">
                      <a16:colId xmlns:a16="http://schemas.microsoft.com/office/drawing/2014/main" val="1845827450"/>
                    </a:ext>
                  </a:extLst>
                </a:gridCol>
              </a:tblGrid>
              <a:tr h="370840">
                <a:tc>
                  <a:txBody>
                    <a:bodyPr/>
                    <a:lstStyle/>
                    <a:p>
                      <a:r>
                        <a:rPr lang="en-US" sz="2400" dirty="0">
                          <a:solidFill>
                            <a:srgbClr val="FF0000"/>
                          </a:solidFill>
                        </a:rPr>
                        <a:t>Core research Grant (CRG)</a:t>
                      </a:r>
                    </a:p>
                  </a:txBody>
                  <a:tcPr/>
                </a:tc>
                <a:tc>
                  <a:txBody>
                    <a:bodyPr/>
                    <a:lstStyle/>
                    <a:p>
                      <a:r>
                        <a:rPr lang="en-US" sz="2400" dirty="0">
                          <a:solidFill>
                            <a:srgbClr val="FF0000"/>
                          </a:solidFill>
                        </a:rPr>
                        <a:t>Advanced Research Grant (ARG)</a:t>
                      </a:r>
                    </a:p>
                  </a:txBody>
                  <a:tcPr/>
                </a:tc>
                <a:extLst>
                  <a:ext uri="{0D108BD9-81ED-4DB2-BD59-A6C34878D82A}">
                    <a16:rowId xmlns:a16="http://schemas.microsoft.com/office/drawing/2014/main" val="1337091766"/>
                  </a:ext>
                </a:extLst>
              </a:tr>
              <a:tr h="370840">
                <a:tc>
                  <a:txBody>
                    <a:bodyPr/>
                    <a:lstStyle/>
                    <a:p>
                      <a:r>
                        <a:rPr lang="en-US" dirty="0"/>
                        <a:t>Bottom-up, PI Driven in 17 sub-areas,  Special calls in thematic areas</a:t>
                      </a:r>
                    </a:p>
                  </a:txBody>
                  <a:tcPr/>
                </a:tc>
                <a:tc>
                  <a:txBody>
                    <a:bodyPr/>
                    <a:lstStyle/>
                    <a:p>
                      <a:pPr algn="ctr"/>
                      <a:r>
                        <a:rPr lang="en-US" sz="2000" b="1" dirty="0">
                          <a:solidFill>
                            <a:srgbClr val="FF0000"/>
                          </a:solidFill>
                        </a:rPr>
                        <a:t>ARG</a:t>
                      </a:r>
                      <a:r>
                        <a:rPr lang="en-US" dirty="0"/>
                        <a:t> (Individual Centric Projects)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1682214547"/>
                  </a:ext>
                </a:extLst>
              </a:tr>
              <a:tr h="370840">
                <a:tc>
                  <a:txBody>
                    <a:bodyPr/>
                    <a:lstStyle/>
                    <a:p>
                      <a:r>
                        <a:rPr lang="en-US" dirty="0"/>
                        <a:t>3 years</a:t>
                      </a:r>
                    </a:p>
                  </a:txBody>
                  <a:tcPr/>
                </a:tc>
                <a:tc>
                  <a:txBody>
                    <a:bodyPr/>
                    <a:lstStyle/>
                    <a:p>
                      <a:r>
                        <a:rPr lang="en-US" sz="2400" b="1" dirty="0">
                          <a:solidFill>
                            <a:srgbClr val="FF0000"/>
                          </a:solidFill>
                        </a:rPr>
                        <a:t>5 years</a:t>
                      </a:r>
                    </a:p>
                  </a:txBody>
                  <a:tcPr/>
                </a:tc>
                <a:extLst>
                  <a:ext uri="{0D108BD9-81ED-4DB2-BD59-A6C34878D82A}">
                    <a16:rowId xmlns:a16="http://schemas.microsoft.com/office/drawing/2014/main" val="2666737274"/>
                  </a:ext>
                </a:extLst>
              </a:tr>
              <a:tr h="370840">
                <a:tc>
                  <a:txBody>
                    <a:bodyPr/>
                    <a:lstStyle/>
                    <a:p>
                      <a:r>
                        <a:rPr lang="en-US" dirty="0"/>
                        <a:t>No upper limit for Budget </a:t>
                      </a:r>
                    </a:p>
                  </a:txBody>
                  <a:tcPr/>
                </a:tc>
                <a:tc>
                  <a:txBody>
                    <a:bodyPr/>
                    <a:lstStyle/>
                    <a:p>
                      <a:r>
                        <a:rPr lang="en-US" sz="1800" b="1" dirty="0"/>
                        <a:t>Mode I and More II: </a:t>
                      </a:r>
                      <a:r>
                        <a:rPr lang="en-US" sz="1800" b="1" dirty="0" err="1">
                          <a:solidFill>
                            <a:srgbClr val="FF0000"/>
                          </a:solidFill>
                        </a:rPr>
                        <a:t>Upto</a:t>
                      </a:r>
                      <a:r>
                        <a:rPr lang="en-US" sz="1800" b="1" dirty="0">
                          <a:solidFill>
                            <a:srgbClr val="FF0000"/>
                          </a:solidFill>
                        </a:rPr>
                        <a:t> Rs. 5 Cr</a:t>
                      </a:r>
                    </a:p>
                    <a:p>
                      <a:r>
                        <a:rPr lang="en-US" sz="1800" b="1" dirty="0"/>
                        <a:t>Mode III : </a:t>
                      </a:r>
                      <a:r>
                        <a:rPr lang="en-US" sz="1800" b="1" dirty="0">
                          <a:solidFill>
                            <a:srgbClr val="FF0000"/>
                          </a:solidFill>
                        </a:rPr>
                        <a:t>ANRF funding </a:t>
                      </a:r>
                      <a:r>
                        <a:rPr lang="en-US" sz="1800" b="1" dirty="0" err="1">
                          <a:solidFill>
                            <a:srgbClr val="FF0000"/>
                          </a:solidFill>
                        </a:rPr>
                        <a:t>upto</a:t>
                      </a:r>
                      <a:r>
                        <a:rPr lang="en-US" sz="1800" b="1" dirty="0">
                          <a:solidFill>
                            <a:srgbClr val="FF0000"/>
                          </a:solidFill>
                        </a:rPr>
                        <a:t> Rs. 5 Cr.</a:t>
                      </a:r>
                    </a:p>
                    <a:p>
                      <a:r>
                        <a:rPr lang="en-US" sz="1800" b="1" dirty="0"/>
                        <a:t>Mode IV: Fixed Grant of Rs. 3 L / year + Overheads (</a:t>
                      </a:r>
                      <a:r>
                        <a:rPr lang="en-US" sz="1800" b="1" i="1" dirty="0"/>
                        <a:t>For Mathematical, Theoretical and</a:t>
                      </a:r>
                    </a:p>
                    <a:p>
                      <a:r>
                        <a:rPr lang="en-US" sz="1800" b="1" i="1" dirty="0"/>
                        <a:t>Quantitative Social sciences  up to 200 openings annual</a:t>
                      </a:r>
                      <a:r>
                        <a:rPr lang="en-US" sz="1800" b="1" dirty="0"/>
                        <a:t>) </a:t>
                      </a:r>
                    </a:p>
                  </a:txBody>
                  <a:tcPr/>
                </a:tc>
                <a:extLst>
                  <a:ext uri="{0D108BD9-81ED-4DB2-BD59-A6C34878D82A}">
                    <a16:rowId xmlns:a16="http://schemas.microsoft.com/office/drawing/2014/main" val="626378493"/>
                  </a:ext>
                </a:extLst>
              </a:tr>
            </a:tbl>
          </a:graphicData>
        </a:graphic>
      </p:graphicFrame>
      <p:sp>
        <p:nvSpPr>
          <p:cNvPr id="4" name="Frame 3">
            <a:extLst>
              <a:ext uri="{FF2B5EF4-FFF2-40B4-BE49-F238E27FC236}">
                <a16:creationId xmlns:a16="http://schemas.microsoft.com/office/drawing/2014/main" id="{9A883F56-5F61-53F5-E04F-3B3E4809E908}"/>
              </a:ext>
            </a:extLst>
          </p:cNvPr>
          <p:cNvSpPr/>
          <p:nvPr/>
        </p:nvSpPr>
        <p:spPr>
          <a:xfrm>
            <a:off x="6036625" y="938152"/>
            <a:ext cx="3321132" cy="35625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9A9A44D4-14DD-341A-DCBA-E1BC00D935A4}"/>
              </a:ext>
            </a:extLst>
          </p:cNvPr>
          <p:cNvCxnSpPr>
            <a:cxnSpLocks/>
          </p:cNvCxnSpPr>
          <p:nvPr/>
        </p:nvCxnSpPr>
        <p:spPr>
          <a:xfrm>
            <a:off x="7695210" y="1258786"/>
            <a:ext cx="0" cy="427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3" name="Frame 12">
            <a:extLst>
              <a:ext uri="{FF2B5EF4-FFF2-40B4-BE49-F238E27FC236}">
                <a16:creationId xmlns:a16="http://schemas.microsoft.com/office/drawing/2014/main" id="{BCA64347-42FD-B206-8161-DCFFF4CBDF04}"/>
              </a:ext>
            </a:extLst>
          </p:cNvPr>
          <p:cNvSpPr/>
          <p:nvPr/>
        </p:nvSpPr>
        <p:spPr>
          <a:xfrm>
            <a:off x="3356766" y="2046514"/>
            <a:ext cx="1749630" cy="80356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78CC798C-CC15-95E6-887B-654CE0C1E845}"/>
              </a:ext>
            </a:extLst>
          </p:cNvPr>
          <p:cNvSpPr/>
          <p:nvPr/>
        </p:nvSpPr>
        <p:spPr>
          <a:xfrm>
            <a:off x="10183087" y="2028702"/>
            <a:ext cx="1749630" cy="82731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09C433FF-5590-E58E-5F83-B8544DA6A651}"/>
              </a:ext>
            </a:extLst>
          </p:cNvPr>
          <p:cNvSpPr/>
          <p:nvPr/>
        </p:nvSpPr>
        <p:spPr>
          <a:xfrm>
            <a:off x="5692241" y="2042559"/>
            <a:ext cx="1749630" cy="80355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7AC5CEA3-98DD-6614-0549-FD12D1A6463A}"/>
              </a:ext>
            </a:extLst>
          </p:cNvPr>
          <p:cNvSpPr/>
          <p:nvPr/>
        </p:nvSpPr>
        <p:spPr>
          <a:xfrm>
            <a:off x="7946571" y="2028704"/>
            <a:ext cx="1749630" cy="8174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Arrow Connector 17">
            <a:extLst>
              <a:ext uri="{FF2B5EF4-FFF2-40B4-BE49-F238E27FC236}">
                <a16:creationId xmlns:a16="http://schemas.microsoft.com/office/drawing/2014/main" id="{CBF8D04A-3B42-E125-58B6-714465736FF0}"/>
              </a:ext>
            </a:extLst>
          </p:cNvPr>
          <p:cNvCxnSpPr/>
          <p:nvPr/>
        </p:nvCxnSpPr>
        <p:spPr>
          <a:xfrm>
            <a:off x="3823854" y="1693531"/>
            <a:ext cx="76477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12EC06-4982-F12F-306D-C50E0CC626ED}"/>
              </a:ext>
            </a:extLst>
          </p:cNvPr>
          <p:cNvSpPr txBox="1"/>
          <p:nvPr/>
        </p:nvSpPr>
        <p:spPr>
          <a:xfrm>
            <a:off x="3503221" y="2164453"/>
            <a:ext cx="888385" cy="584775"/>
          </a:xfrm>
          <a:prstGeom prst="rect">
            <a:avLst/>
          </a:prstGeom>
          <a:noFill/>
        </p:spPr>
        <p:txBody>
          <a:bodyPr wrap="none" rtlCol="0">
            <a:spAutoFit/>
          </a:bodyPr>
          <a:lstStyle/>
          <a:p>
            <a:r>
              <a:rPr lang="en-US" sz="1600" b="1" dirty="0"/>
              <a:t>Mode I, </a:t>
            </a:r>
          </a:p>
          <a:p>
            <a:r>
              <a:rPr lang="en-US" sz="1600" b="1" dirty="0"/>
              <a:t>Core</a:t>
            </a:r>
          </a:p>
        </p:txBody>
      </p:sp>
      <p:cxnSp>
        <p:nvCxnSpPr>
          <p:cNvPr id="20" name="Straight Arrow Connector 19">
            <a:extLst>
              <a:ext uri="{FF2B5EF4-FFF2-40B4-BE49-F238E27FC236}">
                <a16:creationId xmlns:a16="http://schemas.microsoft.com/office/drawing/2014/main" id="{33B60F3B-6178-90AB-292B-C618A40C25DA}"/>
              </a:ext>
            </a:extLst>
          </p:cNvPr>
          <p:cNvCxnSpPr>
            <a:cxnSpLocks/>
          </p:cNvCxnSpPr>
          <p:nvPr/>
        </p:nvCxnSpPr>
        <p:spPr>
          <a:xfrm>
            <a:off x="3881255" y="1624941"/>
            <a:ext cx="0" cy="427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EC41DFA-9DCF-1109-32C9-E4379DF7BB2A}"/>
              </a:ext>
            </a:extLst>
          </p:cNvPr>
          <p:cNvCxnSpPr>
            <a:cxnSpLocks/>
          </p:cNvCxnSpPr>
          <p:nvPr/>
        </p:nvCxnSpPr>
        <p:spPr>
          <a:xfrm>
            <a:off x="6553195" y="1613063"/>
            <a:ext cx="0" cy="427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B2A54395-4607-74C4-087C-4B45E6E697E8}"/>
              </a:ext>
            </a:extLst>
          </p:cNvPr>
          <p:cNvSpPr txBox="1"/>
          <p:nvPr/>
        </p:nvSpPr>
        <p:spPr>
          <a:xfrm>
            <a:off x="5723909" y="2173185"/>
            <a:ext cx="1017907" cy="584775"/>
          </a:xfrm>
          <a:prstGeom prst="rect">
            <a:avLst/>
          </a:prstGeom>
          <a:noFill/>
        </p:spPr>
        <p:txBody>
          <a:bodyPr wrap="none" rtlCol="0">
            <a:spAutoFit/>
          </a:bodyPr>
          <a:lstStyle/>
          <a:p>
            <a:r>
              <a:rPr lang="en-US" sz="1600" b="1" dirty="0"/>
              <a:t>Mode-II, </a:t>
            </a:r>
          </a:p>
          <a:p>
            <a:r>
              <a:rPr lang="en-US" sz="1600" b="1" dirty="0"/>
              <a:t>Thematic </a:t>
            </a:r>
          </a:p>
        </p:txBody>
      </p:sp>
      <p:cxnSp>
        <p:nvCxnSpPr>
          <p:cNvPr id="23" name="Straight Arrow Connector 22">
            <a:extLst>
              <a:ext uri="{FF2B5EF4-FFF2-40B4-BE49-F238E27FC236}">
                <a16:creationId xmlns:a16="http://schemas.microsoft.com/office/drawing/2014/main" id="{FC484CEB-D0DB-585A-2802-EE720908B4E3}"/>
              </a:ext>
            </a:extLst>
          </p:cNvPr>
          <p:cNvCxnSpPr>
            <a:cxnSpLocks/>
          </p:cNvCxnSpPr>
          <p:nvPr/>
        </p:nvCxnSpPr>
        <p:spPr>
          <a:xfrm>
            <a:off x="8714510" y="1601190"/>
            <a:ext cx="0" cy="427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TextBox 23">
            <a:extLst>
              <a:ext uri="{FF2B5EF4-FFF2-40B4-BE49-F238E27FC236}">
                <a16:creationId xmlns:a16="http://schemas.microsoft.com/office/drawing/2014/main" id="{4FCD7131-C416-670F-E9D2-6B2AB2379EF4}"/>
              </a:ext>
            </a:extLst>
          </p:cNvPr>
          <p:cNvSpPr txBox="1"/>
          <p:nvPr/>
        </p:nvSpPr>
        <p:spPr>
          <a:xfrm>
            <a:off x="7980220" y="2132844"/>
            <a:ext cx="1681101" cy="615553"/>
          </a:xfrm>
          <a:prstGeom prst="rect">
            <a:avLst/>
          </a:prstGeom>
          <a:noFill/>
        </p:spPr>
        <p:txBody>
          <a:bodyPr wrap="none" rtlCol="0">
            <a:spAutoFit/>
          </a:bodyPr>
          <a:lstStyle/>
          <a:p>
            <a:r>
              <a:rPr lang="en-US" b="1" dirty="0"/>
              <a:t>Mode III,</a:t>
            </a:r>
          </a:p>
          <a:p>
            <a:r>
              <a:rPr lang="en-US" sz="1600" b="1" dirty="0"/>
              <a:t>Industry Relevant</a:t>
            </a:r>
          </a:p>
        </p:txBody>
      </p:sp>
      <p:cxnSp>
        <p:nvCxnSpPr>
          <p:cNvPr id="25" name="Straight Arrow Connector 24">
            <a:extLst>
              <a:ext uri="{FF2B5EF4-FFF2-40B4-BE49-F238E27FC236}">
                <a16:creationId xmlns:a16="http://schemas.microsoft.com/office/drawing/2014/main" id="{40BADD86-D0C8-8C2B-69F9-C8A2A28ACE82}"/>
              </a:ext>
            </a:extLst>
          </p:cNvPr>
          <p:cNvCxnSpPr>
            <a:cxnSpLocks/>
          </p:cNvCxnSpPr>
          <p:nvPr/>
        </p:nvCxnSpPr>
        <p:spPr>
          <a:xfrm>
            <a:off x="11420104" y="1646715"/>
            <a:ext cx="0" cy="427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6" name="Frame 25">
            <a:extLst>
              <a:ext uri="{FF2B5EF4-FFF2-40B4-BE49-F238E27FC236}">
                <a16:creationId xmlns:a16="http://schemas.microsoft.com/office/drawing/2014/main" id="{D042EF37-8AFB-0082-CADE-3F5486BB0651}"/>
              </a:ext>
            </a:extLst>
          </p:cNvPr>
          <p:cNvSpPr/>
          <p:nvPr/>
        </p:nvSpPr>
        <p:spPr>
          <a:xfrm>
            <a:off x="9252415" y="4059139"/>
            <a:ext cx="2108925" cy="81542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DACFF4A3-DECF-67BD-5939-F11E51B952E3}"/>
              </a:ext>
            </a:extLst>
          </p:cNvPr>
          <p:cNvSpPr/>
          <p:nvPr/>
        </p:nvSpPr>
        <p:spPr>
          <a:xfrm>
            <a:off x="6096000" y="4057158"/>
            <a:ext cx="2108925" cy="8174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363A1C3C-59EB-B986-2940-94AEF53609F7}"/>
              </a:ext>
            </a:extLst>
          </p:cNvPr>
          <p:cNvSpPr txBox="1"/>
          <p:nvPr/>
        </p:nvSpPr>
        <p:spPr>
          <a:xfrm>
            <a:off x="10539001" y="2109097"/>
            <a:ext cx="1093376" cy="646331"/>
          </a:xfrm>
          <a:prstGeom prst="rect">
            <a:avLst/>
          </a:prstGeom>
          <a:noFill/>
        </p:spPr>
        <p:txBody>
          <a:bodyPr wrap="none" rtlCol="0">
            <a:spAutoFit/>
          </a:bodyPr>
          <a:lstStyle/>
          <a:p>
            <a:r>
              <a:rPr lang="en-US" b="1" dirty="0"/>
              <a:t>Mode IV, </a:t>
            </a:r>
          </a:p>
          <a:p>
            <a:r>
              <a:rPr lang="en-US" b="1" dirty="0"/>
              <a:t>MATRICS</a:t>
            </a:r>
          </a:p>
        </p:txBody>
      </p:sp>
      <p:cxnSp>
        <p:nvCxnSpPr>
          <p:cNvPr id="29" name="Straight Arrow Connector 28">
            <a:extLst>
              <a:ext uri="{FF2B5EF4-FFF2-40B4-BE49-F238E27FC236}">
                <a16:creationId xmlns:a16="http://schemas.microsoft.com/office/drawing/2014/main" id="{2D909416-FBF6-B868-7EC8-F9DB439C55F8}"/>
              </a:ext>
            </a:extLst>
          </p:cNvPr>
          <p:cNvCxnSpPr>
            <a:cxnSpLocks/>
          </p:cNvCxnSpPr>
          <p:nvPr/>
        </p:nvCxnSpPr>
        <p:spPr>
          <a:xfrm flipH="1">
            <a:off x="8714510" y="2810490"/>
            <a:ext cx="33650" cy="1512127"/>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BFD186DD-DE78-4B76-AE69-C2B63FBF3AD2}"/>
              </a:ext>
            </a:extLst>
          </p:cNvPr>
          <p:cNvCxnSpPr>
            <a:cxnSpLocks/>
          </p:cNvCxnSpPr>
          <p:nvPr/>
        </p:nvCxnSpPr>
        <p:spPr>
          <a:xfrm flipH="1">
            <a:off x="8696018" y="4310503"/>
            <a:ext cx="57068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BCDB2D8D-9620-9899-52FE-2E9032406DD6}"/>
              </a:ext>
            </a:extLst>
          </p:cNvPr>
          <p:cNvCxnSpPr>
            <a:cxnSpLocks/>
          </p:cNvCxnSpPr>
          <p:nvPr/>
        </p:nvCxnSpPr>
        <p:spPr>
          <a:xfrm flipH="1">
            <a:off x="8162615" y="4305735"/>
            <a:ext cx="57068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4" name="TextBox 33">
            <a:extLst>
              <a:ext uri="{FF2B5EF4-FFF2-40B4-BE49-F238E27FC236}">
                <a16:creationId xmlns:a16="http://schemas.microsoft.com/office/drawing/2014/main" id="{6A1BC567-FD03-F2FF-BC08-4B7CC54E7BA8}"/>
              </a:ext>
            </a:extLst>
          </p:cNvPr>
          <p:cNvSpPr txBox="1"/>
          <p:nvPr/>
        </p:nvSpPr>
        <p:spPr>
          <a:xfrm>
            <a:off x="6257923" y="4148567"/>
            <a:ext cx="1803251" cy="646331"/>
          </a:xfrm>
          <a:prstGeom prst="rect">
            <a:avLst/>
          </a:prstGeom>
          <a:noFill/>
        </p:spPr>
        <p:txBody>
          <a:bodyPr wrap="none" rtlCol="0">
            <a:spAutoFit/>
          </a:bodyPr>
          <a:lstStyle/>
          <a:p>
            <a:r>
              <a:rPr lang="en-US" b="1" dirty="0"/>
              <a:t>FIRE, </a:t>
            </a:r>
          </a:p>
          <a:p>
            <a:r>
              <a:rPr lang="en-US" b="1" dirty="0"/>
              <a:t>(Industry Driven)</a:t>
            </a:r>
          </a:p>
        </p:txBody>
      </p:sp>
      <p:sp>
        <p:nvSpPr>
          <p:cNvPr id="35" name="TextBox 34">
            <a:extLst>
              <a:ext uri="{FF2B5EF4-FFF2-40B4-BE49-F238E27FC236}">
                <a16:creationId xmlns:a16="http://schemas.microsoft.com/office/drawing/2014/main" id="{00B8C4F2-7EFF-C97D-6683-D75E724BD4B7}"/>
              </a:ext>
            </a:extLst>
          </p:cNvPr>
          <p:cNvSpPr txBox="1"/>
          <p:nvPr/>
        </p:nvSpPr>
        <p:spPr>
          <a:xfrm>
            <a:off x="9696201" y="4148567"/>
            <a:ext cx="1213281" cy="646331"/>
          </a:xfrm>
          <a:prstGeom prst="rect">
            <a:avLst/>
          </a:prstGeom>
          <a:noFill/>
        </p:spPr>
        <p:txBody>
          <a:bodyPr wrap="none" rtlCol="0">
            <a:spAutoFit/>
          </a:bodyPr>
          <a:lstStyle/>
          <a:p>
            <a:r>
              <a:rPr lang="en-US" b="1" dirty="0"/>
              <a:t>IRRD</a:t>
            </a:r>
          </a:p>
          <a:p>
            <a:r>
              <a:rPr lang="en-US" b="1" dirty="0"/>
              <a:t>(PI-Driven)</a:t>
            </a:r>
          </a:p>
        </p:txBody>
      </p:sp>
    </p:spTree>
    <p:extLst>
      <p:ext uri="{BB962C8B-B14F-4D97-AF65-F5344CB8AC3E}">
        <p14:creationId xmlns:p14="http://schemas.microsoft.com/office/powerpoint/2010/main" val="296623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10746</TotalTime>
  <Words>4026</Words>
  <Application>Microsoft Office PowerPoint</Application>
  <PresentationFormat>Widescreen</PresentationFormat>
  <Paragraphs>415</Paragraphs>
  <Slides>48</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맑은 고딕</vt:lpstr>
      <vt:lpstr>Aptos</vt:lpstr>
      <vt:lpstr>Arial</vt:lpstr>
      <vt:lpstr>Arial Nova</vt:lpstr>
      <vt:lpstr>Calibri</vt:lpstr>
      <vt:lpstr>Calibri Light</vt:lpstr>
      <vt:lpstr>Futura Medium</vt:lpstr>
      <vt:lpstr>Georgia</vt:lpstr>
      <vt:lpstr>Lato Light</vt:lpstr>
      <vt:lpstr>Poppins</vt:lpstr>
      <vt:lpstr>Poppins Light</vt:lpstr>
      <vt:lpstr>Roboto Light</vt:lpstr>
      <vt:lpstr>Roboto Slab</vt:lpstr>
      <vt:lpstr>Segoe UI</vt:lpstr>
      <vt:lpstr>Times New Roman</vt:lpstr>
      <vt:lpstr>Office Theme</vt:lpstr>
      <vt:lpstr>PowerPoint Presentation</vt:lpstr>
      <vt:lpstr>PowerPoint Presentation</vt:lpstr>
      <vt:lpstr>PowerPoint Presentation</vt:lpstr>
      <vt:lpstr>Strategic Interventions of ANRF</vt:lpstr>
      <vt:lpstr>PowerPoint Presentation</vt:lpstr>
      <vt:lpstr>PowerPoint Presentation</vt:lpstr>
      <vt:lpstr>Prime Minister Early Career Research Grant (PMECRG)</vt:lpstr>
      <vt:lpstr>PowerPoint Presentation</vt:lpstr>
      <vt:lpstr>PowerPoint Presentation</vt:lpstr>
      <vt:lpstr>PowerPoint Presentation</vt:lpstr>
      <vt:lpstr>PowerPoint Presentation</vt:lpstr>
      <vt:lpstr>PowerPoint Presentation</vt:lpstr>
      <vt:lpstr>   Anusandhan National Research Foundation (ANRF)  The Prime Minister’s Fellowship  for Doctoral Research (PMFDR)  An Industry-Academia Collaborative Initiative  Industry Partners  </vt:lpstr>
      <vt:lpstr>Objectives: PMFDR </vt:lpstr>
      <vt:lpstr>PowerPoint Presentation</vt:lpstr>
      <vt:lpstr>PowerPoint Presentation</vt:lpstr>
      <vt:lpstr>PowerPoint Presentation</vt:lpstr>
      <vt:lpstr>PowerPoint Presentation</vt:lpstr>
      <vt:lpstr>PowerPoint Presentation</vt:lpstr>
      <vt:lpstr>PowerPoint Presentation</vt:lpstr>
      <vt:lpstr>PAIR: Hub and Spoke Institutions (Cat A)</vt:lpstr>
      <vt:lpstr>VERTICAL MISSIONS &amp; CHALLENGES:  EXAMPLE CANDIDATES</vt:lpstr>
      <vt:lpstr>PowerPoint Presentation</vt:lpstr>
      <vt:lpstr> Mission for Advancement in High-impact Areas - MAHA   </vt:lpstr>
      <vt:lpstr>Electric Vehicle Mission (EV-Mission)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EV-Mission: Scope and Technology Verticals</vt:lpstr>
      <vt:lpstr>PowerPoint Presentation</vt:lpstr>
      <vt:lpstr>PowerPoint Presentation</vt:lpstr>
      <vt:lpstr>PowerPoint Presentation</vt:lpstr>
      <vt:lpstr>SARAL: Democratising Research using AI &amp; Social Media</vt:lpstr>
      <vt:lpstr>Social Media: Amplifying Impact &amp; Ease of Doing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Premila</dc:creator>
  <cp:lastModifiedBy>Dr. Jitendra Verma</cp:lastModifiedBy>
  <cp:revision>844</cp:revision>
  <cp:lastPrinted>2024-10-25T03:27:22Z</cp:lastPrinted>
  <dcterms:created xsi:type="dcterms:W3CDTF">2024-08-11T11:39:17Z</dcterms:created>
  <dcterms:modified xsi:type="dcterms:W3CDTF">2026-01-30T05:33:31Z</dcterms:modified>
</cp:coreProperties>
</file>